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2" r:id="rId6"/>
    <p:sldId id="260" r:id="rId7"/>
    <p:sldId id="261" r:id="rId8"/>
    <p:sldId id="263" r:id="rId9"/>
    <p:sldId id="264" r:id="rId10"/>
    <p:sldId id="265" r:id="rId11"/>
    <p:sldId id="266" r:id="rId12"/>
    <p:sldId id="267" r:id="rId13"/>
    <p:sldId id="268" r:id="rId14"/>
    <p:sldId id="269" r:id="rId15"/>
    <p:sldId id="271" r:id="rId16"/>
    <p:sldId id="270"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54850F-BA7B-454B-BFD7-E6EFEA16D47E}">
          <p14:sldIdLst>
            <p14:sldId id="256"/>
            <p14:sldId id="257"/>
            <p14:sldId id="258"/>
            <p14:sldId id="259"/>
            <p14:sldId id="262"/>
            <p14:sldId id="260"/>
            <p14:sldId id="261"/>
            <p14:sldId id="263"/>
            <p14:sldId id="264"/>
            <p14:sldId id="265"/>
            <p14:sldId id="266"/>
            <p14:sldId id="267"/>
            <p14:sldId id="268"/>
            <p14:sldId id="269"/>
            <p14:sldId id="271"/>
          </p14:sldIdLst>
        </p14:section>
        <p14:section name="Untitled Section" id="{E249D923-5788-4E8A-9EB7-55094A58129F}">
          <p14:sldIdLst>
            <p14:sldId id="270"/>
            <p14:sldId id="272"/>
            <p14:sldId id="273"/>
            <p14:sldId id="274"/>
            <p14:sldId id="275"/>
            <p14:sldId id="276"/>
            <p14:sldId id="277"/>
            <p14:sldId id="278"/>
            <p14:sldId id="2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8" autoAdjust="0"/>
    <p:restoredTop sz="94660"/>
  </p:normalViewPr>
  <p:slideViewPr>
    <p:cSldViewPr snapToGrid="0">
      <p:cViewPr varScale="1">
        <p:scale>
          <a:sx n="121" d="100"/>
          <a:sy n="121" d="100"/>
        </p:scale>
        <p:origin x="518"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43486EC-823B-466F-AC9B-5B754B408B2F}"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FC557E-0F0F-40DD-8D42-06C587F96A8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6204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3486EC-823B-466F-AC9B-5B754B408B2F}"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8020232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3486EC-823B-466F-AC9B-5B754B408B2F}"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300337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3486EC-823B-466F-AC9B-5B754B408B2F}"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3829881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3486EC-823B-466F-AC9B-5B754B408B2F}"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FC557E-0F0F-40DD-8D42-06C587F96A8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684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3486EC-823B-466F-AC9B-5B754B408B2F}" type="datetimeFigureOut">
              <a:rPr lang="en-US" smtClean="0"/>
              <a:t>9/8/2023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3608078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3486EC-823B-466F-AC9B-5B754B408B2F}" type="datetimeFigureOut">
              <a:rPr lang="en-US" smtClean="0"/>
              <a:t>9/8/2023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284528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3486EC-823B-466F-AC9B-5B754B408B2F}" type="datetimeFigureOut">
              <a:rPr lang="en-US" smtClean="0"/>
              <a:t>9/8/2023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811494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43486EC-823B-466F-AC9B-5B754B408B2F}" type="datetimeFigureOut">
              <a:rPr lang="en-US" smtClean="0"/>
              <a:t>9/8/2023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4133812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43486EC-823B-466F-AC9B-5B754B408B2F}" type="datetimeFigureOut">
              <a:rPr lang="en-US" smtClean="0"/>
              <a:t>9/8/2023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FC557E-0F0F-40DD-8D42-06C587F96A86}" type="slidenum">
              <a:rPr lang="en-US" smtClean="0"/>
              <a:t>‹#›</a:t>
            </a:fld>
            <a:endParaRPr lang="en-US"/>
          </a:p>
        </p:txBody>
      </p:sp>
    </p:spTree>
    <p:extLst>
      <p:ext uri="{BB962C8B-B14F-4D97-AF65-F5344CB8AC3E}">
        <p14:creationId xmlns:p14="http://schemas.microsoft.com/office/powerpoint/2010/main" val="1014762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3486EC-823B-466F-AC9B-5B754B408B2F}" type="datetimeFigureOut">
              <a:rPr lang="en-US" smtClean="0"/>
              <a:t>9/8/2023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38905362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43486EC-823B-466F-AC9B-5B754B408B2F}" type="datetimeFigureOut">
              <a:rPr lang="en-US" smtClean="0"/>
              <a:t>9/8/2023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0FC557E-0F0F-40DD-8D42-06C587F96A86}"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490692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www.iea.org/reports/world-energy-outlook-2022/key-findings" TargetMode="External"/><Relationship Id="rId3" Type="http://schemas.openxmlformats.org/officeDocument/2006/relationships/hyperlink" Target="https://www.kaggle.com/datasets/mexwell/geo-nuclear-data" TargetMode="External"/><Relationship Id="rId7" Type="http://schemas.openxmlformats.org/officeDocument/2006/relationships/hyperlink" Target="https://www.census.gov/quickfacts/fact/table/US/PST045219" TargetMode="External"/><Relationship Id="rId2" Type="http://schemas.openxmlformats.org/officeDocument/2006/relationships/hyperlink" Target="https://github.com/RDT3304/NuclearPowerPlants.git" TargetMode="External"/><Relationship Id="rId1" Type="http://schemas.openxmlformats.org/officeDocument/2006/relationships/slideLayout" Target="../slideLayouts/slideLayout2.xml"/><Relationship Id="rId6" Type="http://schemas.openxmlformats.org/officeDocument/2006/relationships/hyperlink" Target="https://population.un.org/wup/Publications/Files/WUP2018-Report.pdf" TargetMode="External"/><Relationship Id="rId5" Type="http://schemas.openxmlformats.org/officeDocument/2006/relationships/hyperlink" Target="https://data.worldbank.org/indicator/SP.POP.TOTL" TargetMode="External"/><Relationship Id="rId4" Type="http://schemas.openxmlformats.org/officeDocument/2006/relationships/hyperlink" Target="https://github.com/cristianst85/GeoNuclearData/tree/master"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RDT3304/NuclearPowerPlants/blob/5ae046b29b7358bf30be08abeb0fb6d9abe8d633/NuclearEDA.ipynb"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DT3304/NuclearPowerPlants/blob/5ae046b29b7358bf30be08abeb0fb6d9abe8d633/operational_nuclear_power_plants_heatmap.html"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DE286-28B1-CFDD-06C2-CA87835534F4}"/>
              </a:ext>
            </a:extLst>
          </p:cNvPr>
          <p:cNvSpPr>
            <a:spLocks noGrp="1"/>
          </p:cNvSpPr>
          <p:nvPr>
            <p:ph type="title"/>
          </p:nvPr>
        </p:nvSpPr>
        <p:spPr/>
        <p:txBody>
          <a:bodyPr/>
          <a:lstStyle/>
          <a:p>
            <a:r>
              <a:rPr lang="en-US" dirty="0"/>
              <a:t>Nuclear Power Plants</a:t>
            </a:r>
          </a:p>
        </p:txBody>
      </p:sp>
      <p:sp>
        <p:nvSpPr>
          <p:cNvPr id="3" name="Subtitle 2">
            <a:extLst>
              <a:ext uri="{FF2B5EF4-FFF2-40B4-BE49-F238E27FC236}">
                <a16:creationId xmlns:a16="http://schemas.microsoft.com/office/drawing/2014/main" id="{467919DD-06B6-8DF6-CE63-128506628557}"/>
              </a:ext>
            </a:extLst>
          </p:cNvPr>
          <p:cNvSpPr>
            <a:spLocks noGrp="1"/>
          </p:cNvSpPr>
          <p:nvPr>
            <p:ph idx="1"/>
          </p:nvPr>
        </p:nvSpPr>
        <p:spPr/>
        <p:txBody>
          <a:bodyPr/>
          <a:lstStyle/>
          <a:p>
            <a:r>
              <a:rPr lang="en-US" b="1" i="0" dirty="0">
                <a:solidFill>
                  <a:schemeClr val="tx1"/>
                </a:solidFill>
                <a:effectLst/>
                <a:latin typeface="-apple-system"/>
              </a:rPr>
              <a:t>An Analysis to Assess the Growth Opportunity for Nuclear Power Plants</a:t>
            </a:r>
          </a:p>
          <a:p>
            <a:endParaRPr lang="en-US" dirty="0"/>
          </a:p>
        </p:txBody>
      </p:sp>
      <p:sp>
        <p:nvSpPr>
          <p:cNvPr id="4" name="TextBox 3">
            <a:extLst>
              <a:ext uri="{FF2B5EF4-FFF2-40B4-BE49-F238E27FC236}">
                <a16:creationId xmlns:a16="http://schemas.microsoft.com/office/drawing/2014/main" id="{6BCA89E5-AE64-8C5C-DCDA-86B756D111AA}"/>
              </a:ext>
            </a:extLst>
          </p:cNvPr>
          <p:cNvSpPr txBox="1"/>
          <p:nvPr/>
        </p:nvSpPr>
        <p:spPr>
          <a:xfrm>
            <a:off x="81981" y="5719730"/>
            <a:ext cx="2944998" cy="461665"/>
          </a:xfrm>
          <a:prstGeom prst="rect">
            <a:avLst/>
          </a:prstGeom>
          <a:noFill/>
        </p:spPr>
        <p:txBody>
          <a:bodyPr wrap="square" rtlCol="0">
            <a:spAutoFit/>
          </a:bodyPr>
          <a:lstStyle/>
          <a:p>
            <a:r>
              <a:rPr lang="en-US" sz="1200" dirty="0"/>
              <a:t>Ramon Tomzer</a:t>
            </a:r>
          </a:p>
          <a:p>
            <a:r>
              <a:rPr lang="en-US" sz="1200" dirty="0"/>
              <a:t>9/8/23</a:t>
            </a:r>
          </a:p>
        </p:txBody>
      </p:sp>
      <p:pic>
        <p:nvPicPr>
          <p:cNvPr id="8" name="Picture 7" descr="AI Generated image of a group of nuclear power plant">
            <a:extLst>
              <a:ext uri="{FF2B5EF4-FFF2-40B4-BE49-F238E27FC236}">
                <a16:creationId xmlns:a16="http://schemas.microsoft.com/office/drawing/2014/main" id="{D1B28215-48BB-2235-549C-6E6B88B415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9977" y="2573867"/>
            <a:ext cx="5772045" cy="3607528"/>
          </a:xfrm>
          <a:prstGeom prst="rect">
            <a:avLst/>
          </a:prstGeom>
        </p:spPr>
      </p:pic>
    </p:spTree>
    <p:extLst>
      <p:ext uri="{BB962C8B-B14F-4D97-AF65-F5344CB8AC3E}">
        <p14:creationId xmlns:p14="http://schemas.microsoft.com/office/powerpoint/2010/main" val="25872705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F2014-4788-5FB8-838C-70DC7206D305}"/>
              </a:ext>
            </a:extLst>
          </p:cNvPr>
          <p:cNvSpPr>
            <a:spLocks noGrp="1"/>
          </p:cNvSpPr>
          <p:nvPr>
            <p:ph type="title"/>
          </p:nvPr>
        </p:nvSpPr>
        <p:spPr>
          <a:xfrm>
            <a:off x="457200" y="594359"/>
            <a:ext cx="3200400" cy="1509449"/>
          </a:xfrm>
        </p:spPr>
        <p:txBody>
          <a:bodyPr/>
          <a:lstStyle/>
          <a:p>
            <a:r>
              <a:rPr lang="en-US" dirty="0"/>
              <a:t>Exploratory Data Analysis</a:t>
            </a:r>
          </a:p>
        </p:txBody>
      </p:sp>
      <p:pic>
        <p:nvPicPr>
          <p:cNvPr id="9" name="Content Placeholder 8" descr="A graph with blue and white stripes&#10;&#10;Description automatically generated">
            <a:extLst>
              <a:ext uri="{FF2B5EF4-FFF2-40B4-BE49-F238E27FC236}">
                <a16:creationId xmlns:a16="http://schemas.microsoft.com/office/drawing/2014/main" id="{1E6FD218-9DAF-3551-1189-DE9C7A99D4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93865" y="594359"/>
            <a:ext cx="7908758" cy="5641435"/>
          </a:xfrm>
        </p:spPr>
      </p:pic>
      <p:sp>
        <p:nvSpPr>
          <p:cNvPr id="14" name="Text Placeholder 13">
            <a:extLst>
              <a:ext uri="{FF2B5EF4-FFF2-40B4-BE49-F238E27FC236}">
                <a16:creationId xmlns:a16="http://schemas.microsoft.com/office/drawing/2014/main" id="{DC9DEC2D-1A87-B454-FC74-ECD8FE414909}"/>
              </a:ext>
            </a:extLst>
          </p:cNvPr>
          <p:cNvSpPr>
            <a:spLocks noGrp="1"/>
          </p:cNvSpPr>
          <p:nvPr>
            <p:ph type="body" sz="half" idx="2"/>
          </p:nvPr>
        </p:nvSpPr>
        <p:spPr/>
        <p:txBody>
          <a:bodyPr/>
          <a:lstStyle/>
          <a:p>
            <a:pPr marL="285750" indent="-285750">
              <a:buFont typeface="Wingdings" panose="05000000000000000000" pitchFamily="2" charset="2"/>
              <a:buChar char="q"/>
            </a:pPr>
            <a:r>
              <a:rPr lang="en-US" dirty="0"/>
              <a:t>Notice that in all of Africa there are only 2 operational nuclear power plants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Only 5 in South America</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Almost 2 Billion people between those two continents, representing a large missed opportunity for nuclear power</a:t>
            </a:r>
          </a:p>
        </p:txBody>
      </p:sp>
    </p:spTree>
    <p:extLst>
      <p:ext uri="{BB962C8B-B14F-4D97-AF65-F5344CB8AC3E}">
        <p14:creationId xmlns:p14="http://schemas.microsoft.com/office/powerpoint/2010/main" val="3657798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E4CCD2C-1451-6055-FB09-195830B5210C}"/>
              </a:ext>
            </a:extLst>
          </p:cNvPr>
          <p:cNvSpPr>
            <a:spLocks noGrp="1"/>
          </p:cNvSpPr>
          <p:nvPr>
            <p:ph type="title"/>
          </p:nvPr>
        </p:nvSpPr>
        <p:spPr>
          <a:xfrm>
            <a:off x="457200" y="594358"/>
            <a:ext cx="3200400" cy="1373589"/>
          </a:xfrm>
        </p:spPr>
        <p:txBody>
          <a:bodyPr/>
          <a:lstStyle/>
          <a:p>
            <a:r>
              <a:rPr lang="en-US" dirty="0"/>
              <a:t>Exploratory Data Analysis</a:t>
            </a:r>
          </a:p>
        </p:txBody>
      </p:sp>
      <p:pic>
        <p:nvPicPr>
          <p:cNvPr id="9" name="Content Placeholder 8" descr="A graph with blue and white lines&#10;&#10;Description automatically generated">
            <a:extLst>
              <a:ext uri="{FF2B5EF4-FFF2-40B4-BE49-F238E27FC236}">
                <a16:creationId xmlns:a16="http://schemas.microsoft.com/office/drawing/2014/main" id="{7E5E6ED5-5A37-3DAC-57A0-C41C788C62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74436" y="417444"/>
            <a:ext cx="8017564" cy="5887760"/>
          </a:xfrm>
        </p:spPr>
      </p:pic>
      <p:sp>
        <p:nvSpPr>
          <p:cNvPr id="7" name="Text Placeholder 6">
            <a:extLst>
              <a:ext uri="{FF2B5EF4-FFF2-40B4-BE49-F238E27FC236}">
                <a16:creationId xmlns:a16="http://schemas.microsoft.com/office/drawing/2014/main" id="{EA425281-F94B-C4BE-181F-88A7BBA61FD3}"/>
              </a:ext>
            </a:extLst>
          </p:cNvPr>
          <p:cNvSpPr>
            <a:spLocks noGrp="1"/>
          </p:cNvSpPr>
          <p:nvPr>
            <p:ph type="body" sz="half" idx="2"/>
          </p:nvPr>
        </p:nvSpPr>
        <p:spPr/>
        <p:txBody>
          <a:bodyPr/>
          <a:lstStyle/>
          <a:p>
            <a:pPr marL="285750" indent="-285750">
              <a:buFont typeface="Wingdings" panose="05000000000000000000" pitchFamily="2" charset="2"/>
              <a:buChar char="q"/>
            </a:pPr>
            <a:r>
              <a:rPr lang="en-US" dirty="0"/>
              <a:t>Although the United States is the country with the most operational nuclear power plants, we will see that there is still plenty of opportunities to capitalize on the need for ‘greener’ and ‘cleaner’ energy (we will dive into this more in later slides)</a:t>
            </a:r>
          </a:p>
          <a:p>
            <a:pPr marL="285750" indent="-285750">
              <a:buFont typeface="Wingdings" panose="05000000000000000000" pitchFamily="2" charset="2"/>
              <a:buChar char="q"/>
            </a:pPr>
            <a:r>
              <a:rPr lang="en-US" dirty="0"/>
              <a:t>Although China has a significantly larger population than the United States, we can see that the US has nearly double the amount of nuclear power plants</a:t>
            </a:r>
          </a:p>
          <a:p>
            <a:endParaRPr lang="en-US" dirty="0"/>
          </a:p>
        </p:txBody>
      </p:sp>
    </p:spTree>
    <p:extLst>
      <p:ext uri="{BB962C8B-B14F-4D97-AF65-F5344CB8AC3E}">
        <p14:creationId xmlns:p14="http://schemas.microsoft.com/office/powerpoint/2010/main" val="3780273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48B53FA-131E-D363-643F-1C94BD8FBD95}"/>
              </a:ext>
            </a:extLst>
          </p:cNvPr>
          <p:cNvSpPr>
            <a:spLocks noGrp="1"/>
          </p:cNvSpPr>
          <p:nvPr>
            <p:ph type="title"/>
          </p:nvPr>
        </p:nvSpPr>
        <p:spPr>
          <a:xfrm>
            <a:off x="1097280" y="5074920"/>
            <a:ext cx="10113645" cy="411480"/>
          </a:xfrm>
        </p:spPr>
        <p:txBody>
          <a:bodyPr/>
          <a:lstStyle/>
          <a:p>
            <a:pPr algn="ctr"/>
            <a:r>
              <a:rPr lang="en-US" dirty="0"/>
              <a:t>Daily nuclear capacity per capital by country</a:t>
            </a:r>
          </a:p>
        </p:txBody>
      </p:sp>
      <p:sp>
        <p:nvSpPr>
          <p:cNvPr id="7" name="Text Placeholder 6">
            <a:extLst>
              <a:ext uri="{FF2B5EF4-FFF2-40B4-BE49-F238E27FC236}">
                <a16:creationId xmlns:a16="http://schemas.microsoft.com/office/drawing/2014/main" id="{98F9249A-9A7B-F56F-493D-F66A183F7496}"/>
              </a:ext>
            </a:extLst>
          </p:cNvPr>
          <p:cNvSpPr>
            <a:spLocks noGrp="1"/>
          </p:cNvSpPr>
          <p:nvPr>
            <p:ph type="body" sz="half" idx="2"/>
          </p:nvPr>
        </p:nvSpPr>
        <p:spPr>
          <a:xfrm>
            <a:off x="1097280" y="5539409"/>
            <a:ext cx="10113264" cy="961975"/>
          </a:xfrm>
        </p:spPr>
        <p:txBody>
          <a:bodyPr/>
          <a:lstStyle/>
          <a:p>
            <a:pPr marL="285750" indent="-285750">
              <a:buFont typeface="Wingdings" panose="05000000000000000000" pitchFamily="2" charset="2"/>
              <a:buChar char="q"/>
            </a:pPr>
            <a:r>
              <a:rPr lang="en-US" dirty="0"/>
              <a:t>The International Energy Agency estimates that the average electricity usage in OECD (Organisation for Economic Co-operation and Development) countries (which are mostly western countries) is about 25kwh per day.</a:t>
            </a:r>
          </a:p>
          <a:p>
            <a:pPr marL="285750" indent="-285750">
              <a:buFont typeface="Wingdings" panose="05000000000000000000" pitchFamily="2" charset="2"/>
              <a:buChar char="q"/>
            </a:pPr>
            <a:r>
              <a:rPr lang="en-US" dirty="0"/>
              <a:t>Given this figure, we can see just how much room for growth there really is in this sector, given CURRENT energy consumption</a:t>
            </a:r>
          </a:p>
        </p:txBody>
      </p:sp>
      <p:sp>
        <p:nvSpPr>
          <p:cNvPr id="15" name="Picture Placeholder 14">
            <a:extLst>
              <a:ext uri="{FF2B5EF4-FFF2-40B4-BE49-F238E27FC236}">
                <a16:creationId xmlns:a16="http://schemas.microsoft.com/office/drawing/2014/main" id="{DD1CA835-A90C-13DD-2D90-C85353BC8396}"/>
              </a:ext>
            </a:extLst>
          </p:cNvPr>
          <p:cNvSpPr>
            <a:spLocks noGrp="1"/>
          </p:cNvSpPr>
          <p:nvPr>
            <p:ph type="pic" idx="1"/>
          </p:nvPr>
        </p:nvSpPr>
        <p:spPr/>
        <p:txBody>
          <a:bodyPr/>
          <a:lstStyle/>
          <a:p>
            <a:endParaRPr lang="en-US" dirty="0"/>
          </a:p>
        </p:txBody>
      </p:sp>
      <p:pic>
        <p:nvPicPr>
          <p:cNvPr id="17" name="Picture 16">
            <a:extLst>
              <a:ext uri="{FF2B5EF4-FFF2-40B4-BE49-F238E27FC236}">
                <a16:creationId xmlns:a16="http://schemas.microsoft.com/office/drawing/2014/main" id="{153A486D-47E6-A492-CE93-8E955C787C90}"/>
              </a:ext>
            </a:extLst>
          </p:cNvPr>
          <p:cNvPicPr>
            <a:picLocks noChangeAspect="1"/>
          </p:cNvPicPr>
          <p:nvPr/>
        </p:nvPicPr>
        <p:blipFill>
          <a:blip r:embed="rId2"/>
          <a:stretch>
            <a:fillRect/>
          </a:stretch>
        </p:blipFill>
        <p:spPr>
          <a:xfrm>
            <a:off x="0" y="-13532"/>
            <a:ext cx="12191999" cy="4928608"/>
          </a:xfrm>
          <a:prstGeom prst="rect">
            <a:avLst/>
          </a:prstGeom>
        </p:spPr>
      </p:pic>
    </p:spTree>
    <p:extLst>
      <p:ext uri="{BB962C8B-B14F-4D97-AF65-F5344CB8AC3E}">
        <p14:creationId xmlns:p14="http://schemas.microsoft.com/office/powerpoint/2010/main" val="21095164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B0BAA48-5966-9B27-425C-6D0127CA07D3}"/>
              </a:ext>
            </a:extLst>
          </p:cNvPr>
          <p:cNvSpPr>
            <a:spLocks noGrp="1"/>
          </p:cNvSpPr>
          <p:nvPr>
            <p:ph type="title"/>
          </p:nvPr>
        </p:nvSpPr>
        <p:spPr>
          <a:xfrm>
            <a:off x="1097280" y="5074920"/>
            <a:ext cx="10113645" cy="383979"/>
          </a:xfrm>
        </p:spPr>
        <p:txBody>
          <a:bodyPr>
            <a:normAutofit fontScale="90000"/>
          </a:bodyPr>
          <a:lstStyle/>
          <a:p>
            <a:r>
              <a:rPr lang="en-US" dirty="0"/>
              <a:t>Daily nuclear capacity per capital by country</a:t>
            </a:r>
          </a:p>
        </p:txBody>
      </p:sp>
      <p:sp>
        <p:nvSpPr>
          <p:cNvPr id="7" name="Text Placeholder 6">
            <a:extLst>
              <a:ext uri="{FF2B5EF4-FFF2-40B4-BE49-F238E27FC236}">
                <a16:creationId xmlns:a16="http://schemas.microsoft.com/office/drawing/2014/main" id="{0142F943-132C-C518-961B-B877DC3C33FE}"/>
              </a:ext>
            </a:extLst>
          </p:cNvPr>
          <p:cNvSpPr>
            <a:spLocks noGrp="1"/>
          </p:cNvSpPr>
          <p:nvPr>
            <p:ph type="body" sz="half" idx="2"/>
          </p:nvPr>
        </p:nvSpPr>
        <p:spPr>
          <a:xfrm>
            <a:off x="1097661" y="5528888"/>
            <a:ext cx="10113264" cy="1078167"/>
          </a:xfrm>
        </p:spPr>
        <p:txBody>
          <a:bodyPr/>
          <a:lstStyle/>
          <a:p>
            <a:pPr marL="285750" indent="-285750">
              <a:buFont typeface="Wingdings" panose="05000000000000000000" pitchFamily="2" charset="2"/>
              <a:buChar char="q"/>
            </a:pPr>
            <a:r>
              <a:rPr lang="en-US" dirty="0"/>
              <a:t>Visualized another way, we can see that the only country within spitting distance of meeting their daily energy demand per capita is France, who have the same amount of nuclear power plants as a much more populous China</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Notice just how much more nuclear energy the US requires to meet that same demand threshold</a:t>
            </a:r>
          </a:p>
        </p:txBody>
      </p:sp>
      <p:sp>
        <p:nvSpPr>
          <p:cNvPr id="15" name="Picture Placeholder 14">
            <a:extLst>
              <a:ext uri="{FF2B5EF4-FFF2-40B4-BE49-F238E27FC236}">
                <a16:creationId xmlns:a16="http://schemas.microsoft.com/office/drawing/2014/main" id="{CB90B5B7-B7BB-36E7-A62A-973E19374C7C}"/>
              </a:ext>
            </a:extLst>
          </p:cNvPr>
          <p:cNvSpPr>
            <a:spLocks noGrp="1"/>
          </p:cNvSpPr>
          <p:nvPr>
            <p:ph type="pic" idx="1"/>
          </p:nvPr>
        </p:nvSpPr>
        <p:spPr/>
        <p:txBody>
          <a:bodyPr/>
          <a:lstStyle/>
          <a:p>
            <a:endParaRPr lang="en-US"/>
          </a:p>
        </p:txBody>
      </p:sp>
      <p:pic>
        <p:nvPicPr>
          <p:cNvPr id="17" name="Picture 16">
            <a:extLst>
              <a:ext uri="{FF2B5EF4-FFF2-40B4-BE49-F238E27FC236}">
                <a16:creationId xmlns:a16="http://schemas.microsoft.com/office/drawing/2014/main" id="{17C60949-5D88-D816-F2D7-4D0A94E074DC}"/>
              </a:ext>
            </a:extLst>
          </p:cNvPr>
          <p:cNvPicPr>
            <a:picLocks noChangeAspect="1"/>
          </p:cNvPicPr>
          <p:nvPr/>
        </p:nvPicPr>
        <p:blipFill>
          <a:blip r:embed="rId2"/>
          <a:stretch>
            <a:fillRect/>
          </a:stretch>
        </p:blipFill>
        <p:spPr>
          <a:xfrm>
            <a:off x="0" y="0"/>
            <a:ext cx="12191985" cy="4901844"/>
          </a:xfrm>
          <a:prstGeom prst="rect">
            <a:avLst/>
          </a:prstGeom>
        </p:spPr>
      </p:pic>
    </p:spTree>
    <p:extLst>
      <p:ext uri="{BB962C8B-B14F-4D97-AF65-F5344CB8AC3E}">
        <p14:creationId xmlns:p14="http://schemas.microsoft.com/office/powerpoint/2010/main" val="20985720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33" name="Rectangle 11">
            <a:extLst>
              <a:ext uri="{FF2B5EF4-FFF2-40B4-BE49-F238E27FC236}">
                <a16:creationId xmlns:a16="http://schemas.microsoft.com/office/drawing/2014/main" id="{21D53CA0-FDE7-4B62-AE74-A671E6B82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4" name="Rectangle 13">
            <a:extLst>
              <a:ext uri="{FF2B5EF4-FFF2-40B4-BE49-F238E27FC236}">
                <a16:creationId xmlns:a16="http://schemas.microsoft.com/office/drawing/2014/main" id="{06FA22A8-DAD2-4DBF-BCF6-AA00E9D83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35" name="Straight Connector 15">
            <a:extLst>
              <a:ext uri="{FF2B5EF4-FFF2-40B4-BE49-F238E27FC236}">
                <a16:creationId xmlns:a16="http://schemas.microsoft.com/office/drawing/2014/main" id="{38CF2381-9166-48DC-8859-93B6A58939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7" name="Picture 6" descr="A map of a mountain range&#10;&#10;Description automatically generated">
            <a:extLst>
              <a:ext uri="{FF2B5EF4-FFF2-40B4-BE49-F238E27FC236}">
                <a16:creationId xmlns:a16="http://schemas.microsoft.com/office/drawing/2014/main" id="{D1B6B5AB-5F44-2E58-1933-FEFCCC23393A}"/>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l="11092" r="2685" b="-1"/>
          <a:stretch/>
        </p:blipFill>
        <p:spPr>
          <a:xfrm>
            <a:off x="20" y="10"/>
            <a:ext cx="12191980" cy="6857990"/>
          </a:xfrm>
          <a:prstGeom prst="rect">
            <a:avLst/>
          </a:prstGeom>
        </p:spPr>
      </p:pic>
      <p:sp>
        <p:nvSpPr>
          <p:cNvPr id="5" name="Title 4">
            <a:extLst>
              <a:ext uri="{FF2B5EF4-FFF2-40B4-BE49-F238E27FC236}">
                <a16:creationId xmlns:a16="http://schemas.microsoft.com/office/drawing/2014/main" id="{8C7FC89D-B7C8-5CB3-5238-4A76CC9C5FF9}"/>
              </a:ext>
            </a:extLst>
          </p:cNvPr>
          <p:cNvSpPr>
            <a:spLocks noGrp="1"/>
          </p:cNvSpPr>
          <p:nvPr>
            <p:ph type="title"/>
          </p:nvPr>
        </p:nvSpPr>
        <p:spPr>
          <a:xfrm>
            <a:off x="1097280" y="758952"/>
            <a:ext cx="10058400" cy="3566160"/>
          </a:xfrm>
        </p:spPr>
        <p:txBody>
          <a:bodyPr vert="horz" lIns="91440" tIns="45720" rIns="91440" bIns="45720" rtlCol="0" anchor="b">
            <a:normAutofit/>
          </a:bodyPr>
          <a:lstStyle/>
          <a:p>
            <a:r>
              <a:rPr lang="en-US" sz="8000">
                <a:solidFill>
                  <a:srgbClr val="FFFFFF"/>
                </a:solidFill>
              </a:rPr>
              <a:t>Potential Sites for Nuclear Power Plants</a:t>
            </a:r>
          </a:p>
        </p:txBody>
      </p:sp>
      <p:cxnSp>
        <p:nvCxnSpPr>
          <p:cNvPr id="36" name="Straight Connector 17">
            <a:extLst>
              <a:ext uri="{FF2B5EF4-FFF2-40B4-BE49-F238E27FC236}">
                <a16:creationId xmlns:a16="http://schemas.microsoft.com/office/drawing/2014/main" id="{E14BE1C0-923F-4557-952F-150367D02F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37" name="Rectangle 19">
            <a:extLst>
              <a:ext uri="{FF2B5EF4-FFF2-40B4-BE49-F238E27FC236}">
                <a16:creationId xmlns:a16="http://schemas.microsoft.com/office/drawing/2014/main" id="{BF1A0E2E-CDD4-46BC-BDBB-D276E3467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8F2A5265-B923-4C48-AB84-FC98FD2024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507164660"/>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51214-75D9-2009-05E7-C569CDFE8452}"/>
              </a:ext>
            </a:extLst>
          </p:cNvPr>
          <p:cNvSpPr>
            <a:spLocks noGrp="1"/>
          </p:cNvSpPr>
          <p:nvPr>
            <p:ph type="title"/>
          </p:nvPr>
        </p:nvSpPr>
        <p:spPr/>
        <p:txBody>
          <a:bodyPr/>
          <a:lstStyle/>
          <a:p>
            <a:r>
              <a:rPr lang="en-US" dirty="0"/>
              <a:t>Potential Site Considerations</a:t>
            </a:r>
          </a:p>
        </p:txBody>
      </p:sp>
      <p:sp>
        <p:nvSpPr>
          <p:cNvPr id="3" name="TextBox 2">
            <a:extLst>
              <a:ext uri="{FF2B5EF4-FFF2-40B4-BE49-F238E27FC236}">
                <a16:creationId xmlns:a16="http://schemas.microsoft.com/office/drawing/2014/main" id="{DEC070BD-132A-E9AB-1ED8-80D80C3B2314}"/>
              </a:ext>
            </a:extLst>
          </p:cNvPr>
          <p:cNvSpPr txBox="1"/>
          <p:nvPr/>
        </p:nvSpPr>
        <p:spPr>
          <a:xfrm>
            <a:off x="662608" y="2313547"/>
            <a:ext cx="11171583" cy="2729337"/>
          </a:xfrm>
          <a:prstGeom prst="rect">
            <a:avLst/>
          </a:prstGeom>
          <a:noFill/>
        </p:spPr>
        <p:txBody>
          <a:bodyPr wrap="square" rtlCol="0">
            <a:spAutoFit/>
          </a:bodyPr>
          <a:lstStyle/>
          <a:p>
            <a:pPr marL="0" indent="0">
              <a:lnSpc>
                <a:spcPct val="120000"/>
              </a:lnSpc>
              <a:buNone/>
            </a:pPr>
            <a:r>
              <a:rPr lang="en-US" sz="1800" b="1" dirty="0">
                <a:solidFill>
                  <a:schemeClr val="tx1"/>
                </a:solidFill>
                <a:effectLst/>
              </a:rPr>
              <a:t>Availability of Cooling Water</a:t>
            </a:r>
            <a:r>
              <a:rPr lang="en-US" sz="1800" b="0" dirty="0">
                <a:solidFill>
                  <a:schemeClr val="tx1"/>
                </a:solidFill>
                <a:effectLst/>
              </a:rPr>
              <a:t>: Existing and potential sites with abundant freshwater resources or access to the ocean. </a:t>
            </a:r>
          </a:p>
          <a:p>
            <a:pPr marL="0" indent="0">
              <a:lnSpc>
                <a:spcPct val="120000"/>
              </a:lnSpc>
              <a:buNone/>
            </a:pPr>
            <a:r>
              <a:rPr lang="en-US" sz="1800" b="1" dirty="0">
                <a:solidFill>
                  <a:schemeClr val="tx1"/>
                </a:solidFill>
                <a:effectLst/>
              </a:rPr>
              <a:t>Geological Stability</a:t>
            </a:r>
            <a:r>
              <a:rPr lang="en-US" sz="1800" b="0" dirty="0">
                <a:solidFill>
                  <a:schemeClr val="tx1"/>
                </a:solidFill>
                <a:effectLst/>
              </a:rPr>
              <a:t>: Regions with low seismic activity and minimal risk of flooding are preferable for growth opportunities. </a:t>
            </a:r>
          </a:p>
          <a:p>
            <a:pPr marL="0" indent="0">
              <a:lnSpc>
                <a:spcPct val="120000"/>
              </a:lnSpc>
              <a:buNone/>
            </a:pPr>
            <a:endParaRPr lang="en-US" sz="1800" b="0" dirty="0">
              <a:solidFill>
                <a:schemeClr val="tx1"/>
              </a:solidFill>
              <a:effectLst/>
            </a:endParaRPr>
          </a:p>
          <a:p>
            <a:pPr marL="0" indent="0">
              <a:lnSpc>
                <a:spcPct val="120000"/>
              </a:lnSpc>
              <a:buNone/>
            </a:pPr>
            <a:r>
              <a:rPr lang="en-US" sz="1800" b="1" dirty="0">
                <a:solidFill>
                  <a:schemeClr val="tx1"/>
                </a:solidFill>
                <a:effectLst/>
              </a:rPr>
              <a:t>Proximity to Population Centers</a:t>
            </a:r>
            <a:r>
              <a:rPr lang="en-US" sz="1800" b="0" dirty="0">
                <a:solidFill>
                  <a:schemeClr val="tx1"/>
                </a:solidFill>
                <a:effectLst/>
              </a:rPr>
              <a:t>: Current nuclear capacities in relation to major population centers to evaluate if they are serving the energy needs effectively. </a:t>
            </a:r>
          </a:p>
          <a:p>
            <a:pPr marL="0" indent="0">
              <a:lnSpc>
                <a:spcPct val="120000"/>
              </a:lnSpc>
              <a:buNone/>
            </a:pPr>
            <a:endParaRPr lang="en-US" sz="1800" b="0" dirty="0">
              <a:solidFill>
                <a:schemeClr val="tx1"/>
              </a:solidFill>
              <a:effectLst/>
            </a:endParaRPr>
          </a:p>
          <a:p>
            <a:pPr marL="0" indent="0">
              <a:lnSpc>
                <a:spcPct val="120000"/>
              </a:lnSpc>
              <a:buNone/>
            </a:pPr>
            <a:r>
              <a:rPr lang="en-US" sz="1800" b="1" dirty="0">
                <a:solidFill>
                  <a:schemeClr val="tx1"/>
                </a:solidFill>
                <a:effectLst/>
              </a:rPr>
              <a:t>Environmental Sensitivity</a:t>
            </a:r>
            <a:r>
              <a:rPr lang="en-US" sz="1800" b="0" dirty="0">
                <a:solidFill>
                  <a:schemeClr val="tx1"/>
                </a:solidFill>
                <a:effectLst/>
              </a:rPr>
              <a:t>: Current ecological impact and public acceptance of existing nuclear power plants.</a:t>
            </a:r>
            <a:endParaRPr lang="en-US" dirty="0"/>
          </a:p>
        </p:txBody>
      </p:sp>
    </p:spTree>
    <p:extLst>
      <p:ext uri="{BB962C8B-B14F-4D97-AF65-F5344CB8AC3E}">
        <p14:creationId xmlns:p14="http://schemas.microsoft.com/office/powerpoint/2010/main" val="18386634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6A7C8-45E7-5493-0416-44DE5CAB8A52}"/>
              </a:ext>
            </a:extLst>
          </p:cNvPr>
          <p:cNvSpPr>
            <a:spLocks noGrp="1"/>
          </p:cNvSpPr>
          <p:nvPr>
            <p:ph type="title"/>
          </p:nvPr>
        </p:nvSpPr>
        <p:spPr/>
        <p:txBody>
          <a:bodyPr/>
          <a:lstStyle/>
          <a:p>
            <a:r>
              <a:rPr lang="en-US" dirty="0"/>
              <a:t>Pyramid Lake, Nevada</a:t>
            </a:r>
          </a:p>
        </p:txBody>
      </p:sp>
      <p:pic>
        <p:nvPicPr>
          <p:cNvPr id="4" name="Picture 3" descr="A map of a mountain range&#10;&#10;Description automatically generated">
            <a:extLst>
              <a:ext uri="{FF2B5EF4-FFF2-40B4-BE49-F238E27FC236}">
                <a16:creationId xmlns:a16="http://schemas.microsoft.com/office/drawing/2014/main" id="{80D9F8B0-4FC0-DEC3-0F85-A5D83D7FEB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08174"/>
            <a:ext cx="9570262" cy="4571702"/>
          </a:xfrm>
          <a:prstGeom prst="rect">
            <a:avLst/>
          </a:prstGeom>
        </p:spPr>
      </p:pic>
      <p:sp>
        <p:nvSpPr>
          <p:cNvPr id="5" name="TextBox 4">
            <a:extLst>
              <a:ext uri="{FF2B5EF4-FFF2-40B4-BE49-F238E27FC236}">
                <a16:creationId xmlns:a16="http://schemas.microsoft.com/office/drawing/2014/main" id="{38263D2F-FC18-100D-70B2-7B57F6E307AC}"/>
              </a:ext>
            </a:extLst>
          </p:cNvPr>
          <p:cNvSpPr txBox="1"/>
          <p:nvPr/>
        </p:nvSpPr>
        <p:spPr>
          <a:xfrm>
            <a:off x="9713843" y="1901687"/>
            <a:ext cx="2319131" cy="3693319"/>
          </a:xfrm>
          <a:prstGeom prst="rect">
            <a:avLst/>
          </a:prstGeom>
          <a:noFill/>
        </p:spPr>
        <p:txBody>
          <a:bodyPr wrap="square" rtlCol="0">
            <a:spAutoFit/>
          </a:bodyPr>
          <a:lstStyle/>
          <a:p>
            <a:r>
              <a:rPr lang="en-US" dirty="0"/>
              <a:t>This site has potential to help serve the Reno-Carson City area, but also export additional energy to help serve the SF-Oakland metro area</a:t>
            </a:r>
          </a:p>
          <a:p>
            <a:endParaRPr lang="en-US" dirty="0"/>
          </a:p>
          <a:p>
            <a:r>
              <a:rPr lang="en-US" dirty="0"/>
              <a:t>This site was chosen primarily to help the bay area but also keep in line with seismic stability</a:t>
            </a:r>
          </a:p>
        </p:txBody>
      </p:sp>
    </p:spTree>
    <p:extLst>
      <p:ext uri="{BB962C8B-B14F-4D97-AF65-F5344CB8AC3E}">
        <p14:creationId xmlns:p14="http://schemas.microsoft.com/office/powerpoint/2010/main" val="14433188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AFF269-76CE-D48A-592E-BC712041C5F5}"/>
              </a:ext>
            </a:extLst>
          </p:cNvPr>
          <p:cNvSpPr>
            <a:spLocks noGrp="1"/>
          </p:cNvSpPr>
          <p:nvPr>
            <p:ph type="title"/>
          </p:nvPr>
        </p:nvSpPr>
        <p:spPr/>
        <p:txBody>
          <a:bodyPr/>
          <a:lstStyle/>
          <a:p>
            <a:r>
              <a:rPr lang="en-US" dirty="0"/>
              <a:t>Lake Tahoe</a:t>
            </a:r>
          </a:p>
        </p:txBody>
      </p:sp>
      <p:pic>
        <p:nvPicPr>
          <p:cNvPr id="4" name="Picture 3" descr="A map of a country&#10;&#10;Description automatically generated">
            <a:extLst>
              <a:ext uri="{FF2B5EF4-FFF2-40B4-BE49-F238E27FC236}">
                <a16:creationId xmlns:a16="http://schemas.microsoft.com/office/drawing/2014/main" id="{6782954F-D2B2-6D28-0B5E-4A16B306A1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784232"/>
            <a:ext cx="9522135" cy="4606909"/>
          </a:xfrm>
          <a:prstGeom prst="rect">
            <a:avLst/>
          </a:prstGeom>
        </p:spPr>
      </p:pic>
      <p:sp>
        <p:nvSpPr>
          <p:cNvPr id="6" name="TextBox 5">
            <a:extLst>
              <a:ext uri="{FF2B5EF4-FFF2-40B4-BE49-F238E27FC236}">
                <a16:creationId xmlns:a16="http://schemas.microsoft.com/office/drawing/2014/main" id="{18576F1C-0BFF-92AA-5382-74AF76D9CF40}"/>
              </a:ext>
            </a:extLst>
          </p:cNvPr>
          <p:cNvSpPr txBox="1"/>
          <p:nvPr/>
        </p:nvSpPr>
        <p:spPr>
          <a:xfrm>
            <a:off x="9584012" y="1753016"/>
            <a:ext cx="2607988" cy="4031873"/>
          </a:xfrm>
          <a:prstGeom prst="rect">
            <a:avLst/>
          </a:prstGeom>
          <a:noFill/>
        </p:spPr>
        <p:txBody>
          <a:bodyPr wrap="square" rtlCol="0">
            <a:spAutoFit/>
          </a:bodyPr>
          <a:lstStyle/>
          <a:p>
            <a:r>
              <a:rPr lang="en-US" sz="1600" dirty="0"/>
              <a:t>For the same reasoning, Lake Tahoe might also be another contender to help alleviate the Bay Area energy demands, while still providing a much more seismic stable construction site</a:t>
            </a:r>
          </a:p>
          <a:p>
            <a:endParaRPr lang="en-US" sz="1600" dirty="0"/>
          </a:p>
          <a:p>
            <a:r>
              <a:rPr lang="en-US" sz="1600" dirty="0"/>
              <a:t>It should be noted that these first two sites are still somewhat seismically active compared to other parts of the country, but much less active, </a:t>
            </a:r>
            <a:r>
              <a:rPr lang="en-US" sz="1600" dirty="0" err="1"/>
              <a:t>en</a:t>
            </a:r>
            <a:r>
              <a:rPr lang="en-US" sz="1600" dirty="0"/>
              <a:t> masse, than other parts of California</a:t>
            </a:r>
          </a:p>
        </p:txBody>
      </p:sp>
    </p:spTree>
    <p:extLst>
      <p:ext uri="{BB962C8B-B14F-4D97-AF65-F5344CB8AC3E}">
        <p14:creationId xmlns:p14="http://schemas.microsoft.com/office/powerpoint/2010/main" val="323165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5D9C9-1008-722E-9AE6-4561ADD4F3CF}"/>
              </a:ext>
            </a:extLst>
          </p:cNvPr>
          <p:cNvSpPr>
            <a:spLocks noGrp="1"/>
          </p:cNvSpPr>
          <p:nvPr>
            <p:ph type="title"/>
          </p:nvPr>
        </p:nvSpPr>
        <p:spPr/>
        <p:txBody>
          <a:bodyPr/>
          <a:lstStyle/>
          <a:p>
            <a:r>
              <a:rPr lang="en-US" dirty="0"/>
              <a:t>Ray Roberts Lake, TX</a:t>
            </a:r>
          </a:p>
        </p:txBody>
      </p:sp>
      <p:pic>
        <p:nvPicPr>
          <p:cNvPr id="4" name="Picture 3" descr="A map of a city&#10;&#10;Description automatically generated">
            <a:extLst>
              <a:ext uri="{FF2B5EF4-FFF2-40B4-BE49-F238E27FC236}">
                <a16:creationId xmlns:a16="http://schemas.microsoft.com/office/drawing/2014/main" id="{775748C8-630E-4D49-E52D-80A933493D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94423"/>
            <a:ext cx="9454574" cy="4601423"/>
          </a:xfrm>
          <a:prstGeom prst="rect">
            <a:avLst/>
          </a:prstGeom>
        </p:spPr>
      </p:pic>
      <p:sp>
        <p:nvSpPr>
          <p:cNvPr id="5" name="TextBox 4">
            <a:extLst>
              <a:ext uri="{FF2B5EF4-FFF2-40B4-BE49-F238E27FC236}">
                <a16:creationId xmlns:a16="http://schemas.microsoft.com/office/drawing/2014/main" id="{F6017383-B170-CDAC-A2B0-5B69AFE2E636}"/>
              </a:ext>
            </a:extLst>
          </p:cNvPr>
          <p:cNvSpPr txBox="1"/>
          <p:nvPr/>
        </p:nvSpPr>
        <p:spPr>
          <a:xfrm>
            <a:off x="9522136" y="2440691"/>
            <a:ext cx="2621738" cy="2308324"/>
          </a:xfrm>
          <a:prstGeom prst="rect">
            <a:avLst/>
          </a:prstGeom>
          <a:noFill/>
        </p:spPr>
        <p:txBody>
          <a:bodyPr wrap="square" rtlCol="0">
            <a:spAutoFit/>
          </a:bodyPr>
          <a:lstStyle/>
          <a:p>
            <a:r>
              <a:rPr lang="en-US" dirty="0"/>
              <a:t>This site has the potential to service the Dallas-Forth Worth metro area</a:t>
            </a:r>
          </a:p>
          <a:p>
            <a:endParaRPr lang="en-US" dirty="0"/>
          </a:p>
          <a:p>
            <a:r>
              <a:rPr lang="en-US" dirty="0"/>
              <a:t>It is protected from gulf storms as it is inland from the coast and sits on seismically stable ground</a:t>
            </a:r>
          </a:p>
        </p:txBody>
      </p:sp>
    </p:spTree>
    <p:extLst>
      <p:ext uri="{BB962C8B-B14F-4D97-AF65-F5344CB8AC3E}">
        <p14:creationId xmlns:p14="http://schemas.microsoft.com/office/powerpoint/2010/main" val="15547313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7A59E-F6EC-EACF-0A07-B32207C0B1CE}"/>
              </a:ext>
            </a:extLst>
          </p:cNvPr>
          <p:cNvSpPr>
            <a:spLocks noGrp="1"/>
          </p:cNvSpPr>
          <p:nvPr>
            <p:ph type="title"/>
          </p:nvPr>
        </p:nvSpPr>
        <p:spPr/>
        <p:txBody>
          <a:bodyPr/>
          <a:lstStyle/>
          <a:p>
            <a:r>
              <a:rPr lang="en-US" dirty="0"/>
              <a:t>Lake Livingston, TX</a:t>
            </a:r>
          </a:p>
        </p:txBody>
      </p:sp>
      <p:pic>
        <p:nvPicPr>
          <p:cNvPr id="4" name="Picture 3" descr="A map of a city&#10;&#10;Description automatically generated">
            <a:extLst>
              <a:ext uri="{FF2B5EF4-FFF2-40B4-BE49-F238E27FC236}">
                <a16:creationId xmlns:a16="http://schemas.microsoft.com/office/drawing/2014/main" id="{66D48CE5-7F73-1874-A7A2-B6163B6854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21925"/>
            <a:ext cx="9406056" cy="4566762"/>
          </a:xfrm>
          <a:prstGeom prst="rect">
            <a:avLst/>
          </a:prstGeom>
        </p:spPr>
      </p:pic>
      <p:sp>
        <p:nvSpPr>
          <p:cNvPr id="5" name="TextBox 4">
            <a:extLst>
              <a:ext uri="{FF2B5EF4-FFF2-40B4-BE49-F238E27FC236}">
                <a16:creationId xmlns:a16="http://schemas.microsoft.com/office/drawing/2014/main" id="{F6BBAE7D-B60D-B6EE-DFCD-D8CDD3D26F0E}"/>
              </a:ext>
            </a:extLst>
          </p:cNvPr>
          <p:cNvSpPr txBox="1"/>
          <p:nvPr/>
        </p:nvSpPr>
        <p:spPr>
          <a:xfrm>
            <a:off x="9474009" y="2426941"/>
            <a:ext cx="2530069" cy="1754326"/>
          </a:xfrm>
          <a:prstGeom prst="rect">
            <a:avLst/>
          </a:prstGeom>
          <a:noFill/>
        </p:spPr>
        <p:txBody>
          <a:bodyPr wrap="square" rtlCol="0">
            <a:spAutoFit/>
          </a:bodyPr>
          <a:lstStyle/>
          <a:p>
            <a:r>
              <a:rPr lang="en-US" dirty="0"/>
              <a:t>For the same reasons as Ray Roberts Lake, Lake Livingston offers the same considerations to help service the Houston metro area</a:t>
            </a:r>
          </a:p>
        </p:txBody>
      </p:sp>
    </p:spTree>
    <p:extLst>
      <p:ext uri="{BB962C8B-B14F-4D97-AF65-F5344CB8AC3E}">
        <p14:creationId xmlns:p14="http://schemas.microsoft.com/office/powerpoint/2010/main" val="791098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19896-E42F-55F8-806E-11748B100021}"/>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F98AE5B9-0B74-A5E9-2CF7-D3DA9EFA7185}"/>
              </a:ext>
            </a:extLst>
          </p:cNvPr>
          <p:cNvSpPr>
            <a:spLocks noGrp="1"/>
          </p:cNvSpPr>
          <p:nvPr>
            <p:ph idx="1"/>
          </p:nvPr>
        </p:nvSpPr>
        <p:spPr/>
        <p:txBody>
          <a:bodyPr/>
          <a:lstStyle/>
          <a:p>
            <a:pPr>
              <a:buFont typeface="Courier New" panose="02070309020205020404" pitchFamily="49" charset="0"/>
              <a:buChar char="o"/>
            </a:pPr>
            <a:r>
              <a:rPr lang="en-US" dirty="0"/>
              <a:t>Executive Summary</a:t>
            </a:r>
          </a:p>
          <a:p>
            <a:pPr>
              <a:buFont typeface="Courier New" panose="02070309020205020404" pitchFamily="49" charset="0"/>
              <a:buChar char="o"/>
            </a:pPr>
            <a:r>
              <a:rPr lang="en-US" dirty="0"/>
              <a:t>Introduction</a:t>
            </a:r>
          </a:p>
          <a:p>
            <a:pPr>
              <a:buFont typeface="Courier New" panose="02070309020205020404" pitchFamily="49" charset="0"/>
              <a:buChar char="o"/>
            </a:pPr>
            <a:r>
              <a:rPr lang="en-US" dirty="0"/>
              <a:t>Methodology</a:t>
            </a:r>
          </a:p>
          <a:p>
            <a:pPr>
              <a:buFont typeface="Courier New" panose="02070309020205020404" pitchFamily="49" charset="0"/>
              <a:buChar char="o"/>
            </a:pPr>
            <a:r>
              <a:rPr lang="en-US" dirty="0"/>
              <a:t>Results</a:t>
            </a:r>
          </a:p>
          <a:p>
            <a:pPr>
              <a:buFont typeface="Courier New" panose="02070309020205020404" pitchFamily="49" charset="0"/>
              <a:buChar char="o"/>
            </a:pPr>
            <a:r>
              <a:rPr lang="en-US" dirty="0"/>
              <a:t>Conclusion</a:t>
            </a:r>
          </a:p>
          <a:p>
            <a:pPr>
              <a:buFont typeface="Courier New" panose="02070309020205020404" pitchFamily="49" charset="0"/>
              <a:buChar char="o"/>
            </a:pPr>
            <a:r>
              <a:rPr lang="en-US" dirty="0"/>
              <a:t>Appendix</a:t>
            </a:r>
          </a:p>
        </p:txBody>
      </p:sp>
    </p:spTree>
    <p:extLst>
      <p:ext uri="{BB962C8B-B14F-4D97-AF65-F5344CB8AC3E}">
        <p14:creationId xmlns:p14="http://schemas.microsoft.com/office/powerpoint/2010/main" val="22996686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A8334-C16A-7A18-761E-0141BC5ECB13}"/>
              </a:ext>
            </a:extLst>
          </p:cNvPr>
          <p:cNvSpPr>
            <a:spLocks noGrp="1"/>
          </p:cNvSpPr>
          <p:nvPr>
            <p:ph type="title"/>
          </p:nvPr>
        </p:nvSpPr>
        <p:spPr/>
        <p:txBody>
          <a:bodyPr/>
          <a:lstStyle/>
          <a:p>
            <a:r>
              <a:rPr lang="en-US" dirty="0"/>
              <a:t>Gainesville, GA</a:t>
            </a:r>
          </a:p>
        </p:txBody>
      </p:sp>
      <p:pic>
        <p:nvPicPr>
          <p:cNvPr id="8" name="Picture 7" descr="A map of a city&#10;&#10;Description automatically generated">
            <a:extLst>
              <a:ext uri="{FF2B5EF4-FFF2-40B4-BE49-F238E27FC236}">
                <a16:creationId xmlns:a16="http://schemas.microsoft.com/office/drawing/2014/main" id="{6EB2252D-1B47-3CD1-4763-88D71DD62A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94424"/>
            <a:ext cx="9469458" cy="4588332"/>
          </a:xfrm>
          <a:prstGeom prst="rect">
            <a:avLst/>
          </a:prstGeom>
        </p:spPr>
      </p:pic>
      <p:sp>
        <p:nvSpPr>
          <p:cNvPr id="9" name="TextBox 8">
            <a:extLst>
              <a:ext uri="{FF2B5EF4-FFF2-40B4-BE49-F238E27FC236}">
                <a16:creationId xmlns:a16="http://schemas.microsoft.com/office/drawing/2014/main" id="{893632DA-2C69-6B03-BB3C-310D9E32D893}"/>
              </a:ext>
            </a:extLst>
          </p:cNvPr>
          <p:cNvSpPr txBox="1"/>
          <p:nvPr/>
        </p:nvSpPr>
        <p:spPr>
          <a:xfrm>
            <a:off x="9549636" y="1863176"/>
            <a:ext cx="2475068" cy="2585323"/>
          </a:xfrm>
          <a:prstGeom prst="rect">
            <a:avLst/>
          </a:prstGeom>
          <a:noFill/>
        </p:spPr>
        <p:txBody>
          <a:bodyPr wrap="square" rtlCol="0">
            <a:spAutoFit/>
          </a:bodyPr>
          <a:lstStyle/>
          <a:p>
            <a:r>
              <a:rPr lang="en-US" dirty="0"/>
              <a:t>Gainesville, GA is another potential site that could serve as a place to a nuclear power plant</a:t>
            </a:r>
          </a:p>
          <a:p>
            <a:endParaRPr lang="en-US" dirty="0"/>
          </a:p>
          <a:p>
            <a:r>
              <a:rPr lang="en-US" dirty="0"/>
              <a:t>Proximal to Atlanta and Lake Lanier</a:t>
            </a:r>
          </a:p>
          <a:p>
            <a:endParaRPr lang="en-US" dirty="0"/>
          </a:p>
        </p:txBody>
      </p:sp>
    </p:spTree>
    <p:extLst>
      <p:ext uri="{BB962C8B-B14F-4D97-AF65-F5344CB8AC3E}">
        <p14:creationId xmlns:p14="http://schemas.microsoft.com/office/powerpoint/2010/main" val="24674043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2B19B-E472-BB2F-5AD3-CA709C25E111}"/>
              </a:ext>
            </a:extLst>
          </p:cNvPr>
          <p:cNvSpPr>
            <a:spLocks noGrp="1"/>
          </p:cNvSpPr>
          <p:nvPr>
            <p:ph type="title"/>
          </p:nvPr>
        </p:nvSpPr>
        <p:spPr/>
        <p:txBody>
          <a:bodyPr/>
          <a:lstStyle/>
          <a:p>
            <a:r>
              <a:rPr lang="en-US" dirty="0"/>
              <a:t>Round Valley, NJ</a:t>
            </a:r>
          </a:p>
        </p:txBody>
      </p:sp>
      <p:pic>
        <p:nvPicPr>
          <p:cNvPr id="6" name="Content Placeholder 5" descr="A map of a city&#10;&#10;Description automatically generated">
            <a:extLst>
              <a:ext uri="{FF2B5EF4-FFF2-40B4-BE49-F238E27FC236}">
                <a16:creationId xmlns:a16="http://schemas.microsoft.com/office/drawing/2014/main" id="{6695EF7C-825C-3F0E-61A4-9F4E1C17010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9377" y="2069432"/>
            <a:ext cx="5946298" cy="4214489"/>
          </a:xfrm>
        </p:spPr>
      </p:pic>
      <p:pic>
        <p:nvPicPr>
          <p:cNvPr id="8" name="Content Placeholder 7" descr="A map of the united states&#10;&#10;Description automatically generated">
            <a:extLst>
              <a:ext uri="{FF2B5EF4-FFF2-40B4-BE49-F238E27FC236}">
                <a16:creationId xmlns:a16="http://schemas.microsoft.com/office/drawing/2014/main" id="{51332171-D00E-E3DF-C838-1A5916F2DE3C}"/>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218238" y="2069431"/>
            <a:ext cx="5884385" cy="4214489"/>
          </a:xfrm>
        </p:spPr>
      </p:pic>
      <p:sp>
        <p:nvSpPr>
          <p:cNvPr id="9" name="TextBox 8">
            <a:extLst>
              <a:ext uri="{FF2B5EF4-FFF2-40B4-BE49-F238E27FC236}">
                <a16:creationId xmlns:a16="http://schemas.microsoft.com/office/drawing/2014/main" id="{69C97BD1-2201-18B6-F6CB-D6CB3405EF20}"/>
              </a:ext>
            </a:extLst>
          </p:cNvPr>
          <p:cNvSpPr txBox="1"/>
          <p:nvPr/>
        </p:nvSpPr>
        <p:spPr>
          <a:xfrm>
            <a:off x="137504" y="6455802"/>
            <a:ext cx="11965119" cy="646331"/>
          </a:xfrm>
          <a:prstGeom prst="rect">
            <a:avLst/>
          </a:prstGeom>
          <a:noFill/>
        </p:spPr>
        <p:txBody>
          <a:bodyPr wrap="square" rtlCol="0">
            <a:spAutoFit/>
          </a:bodyPr>
          <a:lstStyle/>
          <a:p>
            <a:r>
              <a:rPr lang="en-US" sz="1200" dirty="0"/>
              <a:t>One caveat to mention is that this site, as well as other sites, may benefit from a refurbishing or re-tooling of current decommissioned or shutdown nuclear sites as this may be more cost responsible and have implications on ROI</a:t>
            </a:r>
          </a:p>
          <a:p>
            <a:endParaRPr lang="en-US" sz="1200" dirty="0"/>
          </a:p>
        </p:txBody>
      </p:sp>
    </p:spTree>
    <p:extLst>
      <p:ext uri="{BB962C8B-B14F-4D97-AF65-F5344CB8AC3E}">
        <p14:creationId xmlns:p14="http://schemas.microsoft.com/office/powerpoint/2010/main" val="36615028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1D53CA0-FDE7-4B62-AE74-A671E6B82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06FA22A8-DAD2-4DBF-BCF6-AA00E9D83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8" name="Straight Connector 17">
            <a:extLst>
              <a:ext uri="{FF2B5EF4-FFF2-40B4-BE49-F238E27FC236}">
                <a16:creationId xmlns:a16="http://schemas.microsoft.com/office/drawing/2014/main" id="{38CF2381-9166-48DC-8859-93B6A58939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D9CB7C28-1B71-2B29-A296-AA8E5F3DDD81}"/>
              </a:ext>
            </a:extLst>
          </p:cNvPr>
          <p:cNvPicPr>
            <a:picLocks noChangeAspect="1"/>
          </p:cNvPicPr>
          <p:nvPr/>
        </p:nvPicPr>
        <p:blipFill rotWithShape="1">
          <a:blip r:embed="rId2">
            <a:alphaModFix amt="35000"/>
          </a:blip>
          <a:srcRect t="6343" b="9387"/>
          <a:stretch/>
        </p:blipFill>
        <p:spPr>
          <a:xfrm>
            <a:off x="49428" y="0"/>
            <a:ext cx="12191980" cy="6857990"/>
          </a:xfrm>
          <a:prstGeom prst="rect">
            <a:avLst/>
          </a:prstGeom>
        </p:spPr>
      </p:pic>
      <p:sp>
        <p:nvSpPr>
          <p:cNvPr id="7" name="Title 6">
            <a:extLst>
              <a:ext uri="{FF2B5EF4-FFF2-40B4-BE49-F238E27FC236}">
                <a16:creationId xmlns:a16="http://schemas.microsoft.com/office/drawing/2014/main" id="{536B41B6-F377-C787-12F7-45FC429FF534}"/>
              </a:ext>
            </a:extLst>
          </p:cNvPr>
          <p:cNvSpPr>
            <a:spLocks noGrp="1"/>
          </p:cNvSpPr>
          <p:nvPr>
            <p:ph type="title"/>
          </p:nvPr>
        </p:nvSpPr>
        <p:spPr>
          <a:xfrm>
            <a:off x="1097280" y="758952"/>
            <a:ext cx="10058400" cy="3566160"/>
          </a:xfrm>
        </p:spPr>
        <p:txBody>
          <a:bodyPr vert="horz" lIns="91440" tIns="45720" rIns="91440" bIns="45720" rtlCol="0" anchor="b">
            <a:normAutofit/>
          </a:bodyPr>
          <a:lstStyle/>
          <a:p>
            <a:r>
              <a:rPr lang="en-US" dirty="0">
                <a:solidFill>
                  <a:srgbClr val="FFFFFF"/>
                </a:solidFill>
              </a:rPr>
              <a:t>Conclusion</a:t>
            </a:r>
          </a:p>
        </p:txBody>
      </p:sp>
      <p:cxnSp>
        <p:nvCxnSpPr>
          <p:cNvPr id="20" name="Straight Connector 19">
            <a:extLst>
              <a:ext uri="{FF2B5EF4-FFF2-40B4-BE49-F238E27FC236}">
                <a16:creationId xmlns:a16="http://schemas.microsoft.com/office/drawing/2014/main" id="{E14BE1C0-923F-4557-952F-150367D02F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BF1A0E2E-CDD4-46BC-BDBB-D276E3467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4" name="Rectangle 23">
            <a:extLst>
              <a:ext uri="{FF2B5EF4-FFF2-40B4-BE49-F238E27FC236}">
                <a16:creationId xmlns:a16="http://schemas.microsoft.com/office/drawing/2014/main" id="{8F2A5265-B923-4C48-AB84-FC98FD2024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663547313"/>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79374B-CFF7-5CD9-95D6-D414D85B88FC}"/>
              </a:ext>
            </a:extLst>
          </p:cNvPr>
          <p:cNvSpPr>
            <a:spLocks noGrp="1"/>
          </p:cNvSpPr>
          <p:nvPr>
            <p:ph type="title"/>
          </p:nvPr>
        </p:nvSpPr>
        <p:spPr/>
        <p:txBody>
          <a:bodyPr/>
          <a:lstStyle/>
          <a:p>
            <a:r>
              <a:rPr lang="en-US" dirty="0"/>
              <a:t>An Opportunity for Immense Growth</a:t>
            </a:r>
          </a:p>
        </p:txBody>
      </p:sp>
      <p:sp>
        <p:nvSpPr>
          <p:cNvPr id="5" name="Content Placeholder 4">
            <a:extLst>
              <a:ext uri="{FF2B5EF4-FFF2-40B4-BE49-F238E27FC236}">
                <a16:creationId xmlns:a16="http://schemas.microsoft.com/office/drawing/2014/main" id="{50CFFC63-5B9A-54E2-0413-0E43B61E6C0D}"/>
              </a:ext>
            </a:extLst>
          </p:cNvPr>
          <p:cNvSpPr>
            <a:spLocks noGrp="1"/>
          </p:cNvSpPr>
          <p:nvPr>
            <p:ph idx="1"/>
          </p:nvPr>
        </p:nvSpPr>
        <p:spPr/>
        <p:txBody>
          <a:bodyPr>
            <a:normAutofit/>
          </a:bodyPr>
          <a:lstStyle/>
          <a:p>
            <a:r>
              <a:rPr lang="en-US" sz="1800" b="0" dirty="0">
                <a:solidFill>
                  <a:schemeClr val="tx1"/>
                </a:solidFill>
                <a:effectLst/>
              </a:rPr>
              <a:t>In conclusion, the urgency for sustainable and efficient energy solutions has never been more palpable, underscored by the global push for greener technologies. While areas like Africa remain significantly under-energized, developed regions are also in a race against time to phase out fossil fuels. Nuclear energy, with its advancements in safety and efficiency, stands out as a highly viable solution to meet these escalating demands. This analysis, grounded in concrete data, suggests that strategic investments in nuclear technology in the U.S. would not only meet the daily energy consumption of its populous metro areas but also serve as a model for clean and sustainable energy globally.</a:t>
            </a:r>
          </a:p>
          <a:p>
            <a:r>
              <a:rPr lang="en-US" sz="1800" b="0" dirty="0">
                <a:solidFill>
                  <a:schemeClr val="tx1"/>
                </a:solidFill>
                <a:effectLst/>
              </a:rPr>
              <a:t>By applying meticulous site selection criteria—from size and accessibility to seismic stability and security, I have identified key locations for future nuclear installations. These range from entirely new sites to the refurbishment of existing, decommissioned facilities, each offering a unique set of advantages and challenges.</a:t>
            </a:r>
          </a:p>
          <a:p>
            <a:r>
              <a:rPr lang="en-US" sz="1800" b="0" dirty="0">
                <a:solidFill>
                  <a:schemeClr val="tx1"/>
                </a:solidFill>
                <a:effectLst/>
              </a:rPr>
              <a:t>As we look ahead, these findings arm us with the insights needed to make informed decisions, ensuring that we are not just reacting to the energy needs of today but are well-prepared for the demands of tomorrow.</a:t>
            </a:r>
          </a:p>
          <a:p>
            <a:endParaRPr lang="en-US" dirty="0"/>
          </a:p>
        </p:txBody>
      </p:sp>
    </p:spTree>
    <p:extLst>
      <p:ext uri="{BB962C8B-B14F-4D97-AF65-F5344CB8AC3E}">
        <p14:creationId xmlns:p14="http://schemas.microsoft.com/office/powerpoint/2010/main" val="26555182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75B55-6332-DB0C-3FAC-689A4AF6136C}"/>
              </a:ext>
            </a:extLst>
          </p:cNvPr>
          <p:cNvSpPr>
            <a:spLocks noGrp="1"/>
          </p:cNvSpPr>
          <p:nvPr>
            <p:ph type="title"/>
          </p:nvPr>
        </p:nvSpPr>
        <p:spPr/>
        <p:txBody>
          <a:bodyPr/>
          <a:lstStyle/>
          <a:p>
            <a:r>
              <a:rPr lang="en-US" dirty="0"/>
              <a:t>Appendix</a:t>
            </a:r>
          </a:p>
        </p:txBody>
      </p:sp>
      <p:sp>
        <p:nvSpPr>
          <p:cNvPr id="3" name="Content Placeholder 2">
            <a:extLst>
              <a:ext uri="{FF2B5EF4-FFF2-40B4-BE49-F238E27FC236}">
                <a16:creationId xmlns:a16="http://schemas.microsoft.com/office/drawing/2014/main" id="{A3E1B026-473F-876A-BC72-97CC9BB77423}"/>
              </a:ext>
            </a:extLst>
          </p:cNvPr>
          <p:cNvSpPr>
            <a:spLocks noGrp="1"/>
          </p:cNvSpPr>
          <p:nvPr>
            <p:ph idx="1"/>
          </p:nvPr>
        </p:nvSpPr>
        <p:spPr/>
        <p:txBody>
          <a:bodyPr>
            <a:normAutofit/>
          </a:bodyPr>
          <a:lstStyle/>
          <a:p>
            <a:r>
              <a:rPr lang="en-US" dirty="0" err="1">
                <a:hlinkClick r:id="rId2"/>
              </a:rPr>
              <a:t>Github</a:t>
            </a:r>
            <a:r>
              <a:rPr lang="en-US" dirty="0">
                <a:hlinkClick r:id="rId2"/>
              </a:rPr>
              <a:t> link to project repository</a:t>
            </a:r>
            <a:endParaRPr lang="en-US" dirty="0"/>
          </a:p>
          <a:p>
            <a:r>
              <a:rPr lang="en-US" b="1" u="sng" dirty="0"/>
              <a:t>Data Sources</a:t>
            </a:r>
          </a:p>
          <a:p>
            <a:r>
              <a:rPr lang="en-US" dirty="0"/>
              <a:t>- </a:t>
            </a:r>
            <a:r>
              <a:rPr lang="en-US" dirty="0">
                <a:hlinkClick r:id="rId3"/>
              </a:rPr>
              <a:t>Kaggle</a:t>
            </a:r>
            <a:endParaRPr lang="en-US" dirty="0"/>
          </a:p>
          <a:p>
            <a:r>
              <a:rPr lang="en-US" dirty="0"/>
              <a:t>- </a:t>
            </a:r>
            <a:r>
              <a:rPr lang="en-US" dirty="0">
                <a:hlinkClick r:id="rId4"/>
              </a:rPr>
              <a:t>Cristianst85</a:t>
            </a:r>
            <a:endParaRPr lang="en-US" dirty="0"/>
          </a:p>
          <a:p>
            <a:r>
              <a:rPr lang="en-US" dirty="0"/>
              <a:t>- </a:t>
            </a:r>
            <a:r>
              <a:rPr lang="en-US" dirty="0">
                <a:hlinkClick r:id="rId5"/>
              </a:rPr>
              <a:t>Population Data 1</a:t>
            </a:r>
            <a:endParaRPr lang="en-US" dirty="0"/>
          </a:p>
          <a:p>
            <a:r>
              <a:rPr lang="en-US" dirty="0"/>
              <a:t>- </a:t>
            </a:r>
            <a:r>
              <a:rPr lang="en-US" dirty="0">
                <a:hlinkClick r:id="rId6"/>
              </a:rPr>
              <a:t>Population Data 2</a:t>
            </a:r>
            <a:endParaRPr lang="en-US" dirty="0"/>
          </a:p>
          <a:p>
            <a:r>
              <a:rPr lang="en-US" dirty="0"/>
              <a:t>- </a:t>
            </a:r>
            <a:r>
              <a:rPr lang="en-US" dirty="0">
                <a:hlinkClick r:id="rId7"/>
              </a:rPr>
              <a:t>Population Data 3</a:t>
            </a:r>
            <a:endParaRPr lang="en-US" dirty="0"/>
          </a:p>
          <a:p>
            <a:r>
              <a:rPr lang="en-US" dirty="0"/>
              <a:t>- </a:t>
            </a:r>
            <a:r>
              <a:rPr lang="en-US" dirty="0">
                <a:hlinkClick r:id="rId8"/>
              </a:rPr>
              <a:t>Energy Data</a:t>
            </a:r>
            <a:endParaRPr lang="en-US" dirty="0"/>
          </a:p>
          <a:p>
            <a:pPr marL="0" indent="0">
              <a:buNone/>
            </a:pPr>
            <a:endParaRPr lang="en-US" dirty="0"/>
          </a:p>
        </p:txBody>
      </p:sp>
    </p:spTree>
    <p:extLst>
      <p:ext uri="{BB962C8B-B14F-4D97-AF65-F5344CB8AC3E}">
        <p14:creationId xmlns:p14="http://schemas.microsoft.com/office/powerpoint/2010/main" val="1937096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12D75-941F-53C9-C921-C5F7D09261EE}"/>
              </a:ext>
            </a:extLst>
          </p:cNvPr>
          <p:cNvSpPr>
            <a:spLocks noGrp="1"/>
          </p:cNvSpPr>
          <p:nvPr>
            <p:ph type="title"/>
          </p:nvPr>
        </p:nvSpPr>
        <p:spPr/>
        <p:txBody>
          <a:bodyPr/>
          <a:lstStyle/>
          <a:p>
            <a:r>
              <a:rPr lang="en-US" dirty="0"/>
              <a:t>Executive Summary</a:t>
            </a:r>
          </a:p>
        </p:txBody>
      </p:sp>
      <p:sp>
        <p:nvSpPr>
          <p:cNvPr id="5" name="Content Placeholder 4">
            <a:extLst>
              <a:ext uri="{FF2B5EF4-FFF2-40B4-BE49-F238E27FC236}">
                <a16:creationId xmlns:a16="http://schemas.microsoft.com/office/drawing/2014/main" id="{85FCAD23-2EAD-ED35-609A-1E0D6E319240}"/>
              </a:ext>
            </a:extLst>
          </p:cNvPr>
          <p:cNvSpPr>
            <a:spLocks noGrp="1"/>
          </p:cNvSpPr>
          <p:nvPr>
            <p:ph idx="1"/>
          </p:nvPr>
        </p:nvSpPr>
        <p:spPr/>
        <p:txBody>
          <a:bodyPr>
            <a:normAutofit fontScale="77500" lnSpcReduction="20000"/>
          </a:bodyPr>
          <a:lstStyle/>
          <a:p>
            <a:pPr>
              <a:buFont typeface="Courier New" panose="02070309020205020404" pitchFamily="49" charset="0"/>
              <a:buChar char="o"/>
            </a:pPr>
            <a:r>
              <a:rPr lang="en-US" dirty="0"/>
              <a:t>Summary of Methodologies</a:t>
            </a:r>
          </a:p>
          <a:p>
            <a:pPr lvl="1">
              <a:buFont typeface="Courier New" panose="02070309020205020404" pitchFamily="49" charset="0"/>
              <a:buChar char="o"/>
            </a:pPr>
            <a:r>
              <a:rPr lang="en-US" dirty="0"/>
              <a:t>Data Aggregation from various sites such as Kaggle, </a:t>
            </a:r>
            <a:r>
              <a:rPr lang="en-US" dirty="0" err="1"/>
              <a:t>Github</a:t>
            </a:r>
            <a:r>
              <a:rPr lang="en-US" dirty="0"/>
              <a:t>, </a:t>
            </a:r>
            <a:r>
              <a:rPr lang="en-US" dirty="0" err="1"/>
              <a:t>Worldbank</a:t>
            </a:r>
            <a:r>
              <a:rPr lang="en-US" dirty="0"/>
              <a:t>, United Nations, US Census, and International Energy Agency</a:t>
            </a:r>
          </a:p>
          <a:p>
            <a:pPr lvl="1">
              <a:buFont typeface="Courier New" panose="02070309020205020404" pitchFamily="49" charset="0"/>
              <a:buChar char="o"/>
            </a:pPr>
            <a:r>
              <a:rPr lang="en-US" dirty="0"/>
              <a:t>Data Wrangling using Pandas</a:t>
            </a:r>
          </a:p>
          <a:p>
            <a:pPr lvl="1">
              <a:buFont typeface="Courier New" panose="02070309020205020404" pitchFamily="49" charset="0"/>
              <a:buChar char="o"/>
            </a:pPr>
            <a:r>
              <a:rPr lang="en-US" dirty="0"/>
              <a:t>Exploratory Data Analysis and visualizations using Matplotlib and Folium</a:t>
            </a:r>
          </a:p>
          <a:p>
            <a:pPr lvl="2">
              <a:buFont typeface="Courier New" panose="02070309020205020404" pitchFamily="49" charset="0"/>
              <a:buChar char="o"/>
            </a:pPr>
            <a:r>
              <a:rPr lang="en-US" dirty="0"/>
              <a:t>Bar charts, Heatmaps, Map Markers</a:t>
            </a:r>
          </a:p>
          <a:p>
            <a:pPr>
              <a:buFont typeface="Courier New" panose="02070309020205020404" pitchFamily="49" charset="0"/>
              <a:buChar char="o"/>
            </a:pPr>
            <a:r>
              <a:rPr lang="en-US" dirty="0"/>
              <a:t>Summary of Results</a:t>
            </a:r>
          </a:p>
          <a:p>
            <a:pPr algn="l"/>
            <a:r>
              <a:rPr lang="en-US" dirty="0">
                <a:solidFill>
                  <a:schemeClr val="tx1"/>
                </a:solidFill>
              </a:rPr>
              <a:t>T</a:t>
            </a:r>
            <a:r>
              <a:rPr lang="en-US" b="0" i="0" dirty="0">
                <a:solidFill>
                  <a:schemeClr val="tx1"/>
                </a:solidFill>
                <a:effectLst/>
              </a:rPr>
              <a:t>he study underscores the imminent need for clean and sustainable energy solutions, particularly nuclear energy, given the global shift away from fossil fuels. While Africa remains critically underpowered, Western countries are also looking to transition to greener options. The study advocates for a focused investment in nuclear energy technologies, which have shown remarkable advancements in safety and efficiency.</a:t>
            </a:r>
          </a:p>
          <a:p>
            <a:pPr algn="l"/>
            <a:r>
              <a:rPr lang="en-US" b="0" i="0" dirty="0">
                <a:solidFill>
                  <a:schemeClr val="tx1"/>
                </a:solidFill>
                <a:effectLst/>
              </a:rPr>
              <a:t>Using data visualizations like heatmaps, the study pinpoints optimal locations in the U.S. for new nuclear installations. These locations were evaluated based on multiple criteria including site size, accessibility, water resources, seismic stability, air quality, population density, and security. The study also suggests that some existing decommissioned or shutdown sites could be cost-effectively refurbished or retooled for new use.</a:t>
            </a:r>
          </a:p>
          <a:p>
            <a:pPr algn="l"/>
            <a:r>
              <a:rPr lang="en-US" b="0" i="0" dirty="0">
                <a:solidFill>
                  <a:schemeClr val="tx1"/>
                </a:solidFill>
                <a:effectLst/>
              </a:rPr>
              <a:t>Thus, the research provides a comprehensive blueprint for future nuclear energy investments, ensuring that the U.S. not only meets its current energy demands but also sets a global example for sustainable energy solutions.</a:t>
            </a:r>
          </a:p>
        </p:txBody>
      </p:sp>
    </p:spTree>
    <p:extLst>
      <p:ext uri="{BB962C8B-B14F-4D97-AF65-F5344CB8AC3E}">
        <p14:creationId xmlns:p14="http://schemas.microsoft.com/office/powerpoint/2010/main" val="4188042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64C6B-BA99-AEA1-CDCA-AF68FC4AA15B}"/>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E70B91E-57E3-A26B-7EBD-30B1F5FB47D7}"/>
              </a:ext>
            </a:extLst>
          </p:cNvPr>
          <p:cNvSpPr>
            <a:spLocks noGrp="1"/>
          </p:cNvSpPr>
          <p:nvPr>
            <p:ph idx="1"/>
          </p:nvPr>
        </p:nvSpPr>
        <p:spPr/>
        <p:txBody>
          <a:bodyPr/>
          <a:lstStyle/>
          <a:p>
            <a:pPr>
              <a:buFont typeface="Courier New" panose="02070309020205020404" pitchFamily="49" charset="0"/>
              <a:buChar char="o"/>
            </a:pPr>
            <a:r>
              <a:rPr lang="en-US" dirty="0"/>
              <a:t>Background</a:t>
            </a:r>
          </a:p>
          <a:p>
            <a:pPr lvl="1">
              <a:buFont typeface="Courier New" panose="02070309020205020404" pitchFamily="49" charset="0"/>
              <a:buChar char="o"/>
            </a:pPr>
            <a:r>
              <a:rPr lang="en-US" b="0" i="0" dirty="0">
                <a:solidFill>
                  <a:schemeClr val="tx1"/>
                </a:solidFill>
                <a:effectLst/>
              </a:rPr>
              <a:t>The project began as a comprehensive study aimed at evaluating the viability and strategic importance of nuclear energy in both domestic and international contexts. With the growing urgency to transition from fossil fuels to more sustainable energy solutions, the focus was to assess how nuclear energy could play a pivotal role in this transition. The project used a multi-pronged approach, employing data analysis and geospatial mapping. It specifically targeted identifying optimal locations for future nuclear installations in the United States, while also highlighting the underutilization of this energy source in regions like Africa. The overarching goal was to provide a data-driven, actionable roadmap for stakeholders to make informed decisions about investing in nuclear energy, considering various factors from logistical to environmental.</a:t>
            </a:r>
            <a:endParaRPr lang="en-US" dirty="0">
              <a:solidFill>
                <a:schemeClr val="tx1"/>
              </a:solidFill>
            </a:endParaRPr>
          </a:p>
        </p:txBody>
      </p:sp>
    </p:spTree>
    <p:extLst>
      <p:ext uri="{BB962C8B-B14F-4D97-AF65-F5344CB8AC3E}">
        <p14:creationId xmlns:p14="http://schemas.microsoft.com/office/powerpoint/2010/main" val="2980523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49335-DCF7-3FE6-F2FB-440C97F66341}"/>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EA57E03A-9C3C-1E11-738E-0C90859BE150}"/>
              </a:ext>
            </a:extLst>
          </p:cNvPr>
          <p:cNvSpPr>
            <a:spLocks noGrp="1"/>
          </p:cNvSpPr>
          <p:nvPr>
            <p:ph idx="1"/>
          </p:nvPr>
        </p:nvSpPr>
        <p:spPr/>
        <p:txBody>
          <a:bodyPr>
            <a:normAutofit fontScale="40000" lnSpcReduction="20000"/>
          </a:bodyPr>
          <a:lstStyle/>
          <a:p>
            <a:pPr marL="0" indent="0">
              <a:lnSpc>
                <a:spcPct val="120000"/>
              </a:lnSpc>
              <a:buNone/>
            </a:pPr>
            <a:r>
              <a:rPr lang="en-US" sz="4000" b="0" dirty="0">
                <a:solidFill>
                  <a:schemeClr val="tx1"/>
                </a:solidFill>
                <a:effectLst/>
              </a:rPr>
              <a:t>To identify countries and specific locations within the United States, where there is significant opportunity for growth in nuclear power generation. This will be done by evaluating the current operational capacities against energy needs, while also considering ecological and societal factors.</a:t>
            </a:r>
            <a:endParaRPr lang="en-US" sz="4000" dirty="0">
              <a:solidFill>
                <a:schemeClr val="tx1"/>
              </a:solidFill>
            </a:endParaRPr>
          </a:p>
          <a:p>
            <a:pPr marL="0" indent="0">
              <a:lnSpc>
                <a:spcPct val="120000"/>
              </a:lnSpc>
              <a:buNone/>
            </a:pPr>
            <a:r>
              <a:rPr lang="en-US" sz="4000" b="1" dirty="0">
                <a:solidFill>
                  <a:schemeClr val="tx1"/>
                </a:solidFill>
                <a:effectLst/>
              </a:rPr>
              <a:t>Availability of Cooling Water</a:t>
            </a:r>
            <a:r>
              <a:rPr lang="en-US" sz="4000" b="0" dirty="0">
                <a:solidFill>
                  <a:schemeClr val="tx1"/>
                </a:solidFill>
                <a:effectLst/>
              </a:rPr>
              <a:t>: Existing and potential sites with abundant freshwater resources or access to the ocean. </a:t>
            </a:r>
          </a:p>
          <a:p>
            <a:pPr marL="0" indent="0">
              <a:lnSpc>
                <a:spcPct val="120000"/>
              </a:lnSpc>
              <a:buNone/>
            </a:pPr>
            <a:r>
              <a:rPr lang="en-US" sz="4000" b="1" dirty="0">
                <a:solidFill>
                  <a:schemeClr val="tx1"/>
                </a:solidFill>
                <a:effectLst/>
              </a:rPr>
              <a:t>Geological Stability</a:t>
            </a:r>
            <a:r>
              <a:rPr lang="en-US" sz="4000" b="0" dirty="0">
                <a:solidFill>
                  <a:schemeClr val="tx1"/>
                </a:solidFill>
                <a:effectLst/>
              </a:rPr>
              <a:t>: Regions with low seismic activity and minimal risk of flooding are preferable for growth opportunities. </a:t>
            </a:r>
          </a:p>
          <a:p>
            <a:pPr marL="0" indent="0">
              <a:lnSpc>
                <a:spcPct val="120000"/>
              </a:lnSpc>
              <a:buNone/>
            </a:pPr>
            <a:r>
              <a:rPr lang="en-US" sz="4000" b="1" dirty="0">
                <a:solidFill>
                  <a:schemeClr val="tx1"/>
                </a:solidFill>
                <a:effectLst/>
              </a:rPr>
              <a:t>Proximity to Population Centers</a:t>
            </a:r>
            <a:r>
              <a:rPr lang="en-US" sz="4000" b="0" dirty="0">
                <a:solidFill>
                  <a:schemeClr val="tx1"/>
                </a:solidFill>
                <a:effectLst/>
              </a:rPr>
              <a:t>: Current nuclear capacities in relation to major population centers to evaluate if they are serving the energy needs effectively. </a:t>
            </a:r>
          </a:p>
          <a:p>
            <a:pPr marL="0" indent="0">
              <a:lnSpc>
                <a:spcPct val="120000"/>
              </a:lnSpc>
              <a:buNone/>
            </a:pPr>
            <a:r>
              <a:rPr lang="en-US" sz="4000" b="1" dirty="0">
                <a:solidFill>
                  <a:schemeClr val="tx1"/>
                </a:solidFill>
                <a:effectLst/>
              </a:rPr>
              <a:t>Environmental Sensitivity</a:t>
            </a:r>
            <a:r>
              <a:rPr lang="en-US" sz="4000" b="0" dirty="0">
                <a:solidFill>
                  <a:schemeClr val="tx1"/>
                </a:solidFill>
                <a:effectLst/>
              </a:rPr>
              <a:t>: Current ecological impact and public acceptance of existing nuclear power plants.</a:t>
            </a:r>
            <a:br>
              <a:rPr lang="en-US" sz="4000" b="0" dirty="0">
                <a:solidFill>
                  <a:schemeClr val="tx1"/>
                </a:solidFill>
                <a:effectLst/>
              </a:rPr>
            </a:br>
            <a:endParaRPr lang="en-US" dirty="0"/>
          </a:p>
        </p:txBody>
      </p:sp>
    </p:spTree>
    <p:extLst>
      <p:ext uri="{BB962C8B-B14F-4D97-AF65-F5344CB8AC3E}">
        <p14:creationId xmlns:p14="http://schemas.microsoft.com/office/powerpoint/2010/main" val="928967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FB8C8-1F7F-0B53-571B-9369C3B1A23F}"/>
              </a:ext>
            </a:extLst>
          </p:cNvPr>
          <p:cNvSpPr>
            <a:spLocks noGrp="1"/>
          </p:cNvSpPr>
          <p:nvPr>
            <p:ph type="title"/>
          </p:nvPr>
        </p:nvSpPr>
        <p:spPr/>
        <p:txBody>
          <a:bodyPr/>
          <a:lstStyle/>
          <a:p>
            <a:r>
              <a:rPr lang="en-US" dirty="0"/>
              <a:t>Methodology</a:t>
            </a:r>
          </a:p>
        </p:txBody>
      </p:sp>
      <p:sp>
        <p:nvSpPr>
          <p:cNvPr id="3" name="Text Placeholder 2">
            <a:extLst>
              <a:ext uri="{FF2B5EF4-FFF2-40B4-BE49-F238E27FC236}">
                <a16:creationId xmlns:a16="http://schemas.microsoft.com/office/drawing/2014/main" id="{B9B085D5-448A-4F4E-CCFF-B55CC60F802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19498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E8BDB19-F43F-7653-A8B4-324F1FB8570D}"/>
              </a:ext>
            </a:extLst>
          </p:cNvPr>
          <p:cNvSpPr>
            <a:spLocks noGrp="1"/>
          </p:cNvSpPr>
          <p:nvPr>
            <p:ph type="title"/>
          </p:nvPr>
        </p:nvSpPr>
        <p:spPr/>
        <p:txBody>
          <a:bodyPr/>
          <a:lstStyle/>
          <a:p>
            <a:r>
              <a:rPr lang="en-US" dirty="0"/>
              <a:t>Data Collection, Cleaning and Preprocessing</a:t>
            </a:r>
          </a:p>
        </p:txBody>
      </p:sp>
      <p:sp>
        <p:nvSpPr>
          <p:cNvPr id="5" name="Content Placeholder 4">
            <a:extLst>
              <a:ext uri="{FF2B5EF4-FFF2-40B4-BE49-F238E27FC236}">
                <a16:creationId xmlns:a16="http://schemas.microsoft.com/office/drawing/2014/main" id="{71EC2D64-F01C-DD34-A7BD-567A794311B7}"/>
              </a:ext>
            </a:extLst>
          </p:cNvPr>
          <p:cNvSpPr>
            <a:spLocks noGrp="1"/>
          </p:cNvSpPr>
          <p:nvPr>
            <p:ph idx="1"/>
          </p:nvPr>
        </p:nvSpPr>
        <p:spPr>
          <a:xfrm>
            <a:off x="1097280" y="2001078"/>
            <a:ext cx="10058400" cy="1901687"/>
          </a:xfrm>
        </p:spPr>
        <p:txBody>
          <a:bodyPr/>
          <a:lstStyle/>
          <a:p>
            <a:pPr>
              <a:buFont typeface="Courier New" panose="02070309020205020404" pitchFamily="49" charset="0"/>
              <a:buChar char="o"/>
            </a:pPr>
            <a:r>
              <a:rPr lang="en-US" dirty="0"/>
              <a:t>Data Aggregation from various sites such as Kaggle, </a:t>
            </a:r>
            <a:r>
              <a:rPr lang="en-US" dirty="0" err="1"/>
              <a:t>Github</a:t>
            </a:r>
            <a:r>
              <a:rPr lang="en-US" dirty="0"/>
              <a:t>, </a:t>
            </a:r>
            <a:r>
              <a:rPr lang="en-US" dirty="0" err="1"/>
              <a:t>Worldbank</a:t>
            </a:r>
            <a:r>
              <a:rPr lang="en-US" dirty="0"/>
              <a:t>, United Nations, US Census, and International Energy Agency</a:t>
            </a:r>
          </a:p>
          <a:p>
            <a:pPr>
              <a:buFont typeface="Courier New" panose="02070309020205020404" pitchFamily="49" charset="0"/>
              <a:buChar char="o"/>
            </a:pPr>
            <a:r>
              <a:rPr lang="en-US" dirty="0"/>
              <a:t>Data Wrangling using Pandas</a:t>
            </a:r>
          </a:p>
          <a:p>
            <a:pPr>
              <a:buFont typeface="Courier New" panose="02070309020205020404" pitchFamily="49" charset="0"/>
              <a:buChar char="o"/>
            </a:pPr>
            <a:r>
              <a:rPr lang="en-US" dirty="0"/>
              <a:t>Exploratory Data Analysis and visualizations using Matplotlib and Folium</a:t>
            </a:r>
          </a:p>
          <a:p>
            <a:pPr lvl="1">
              <a:buFont typeface="Courier New" panose="02070309020205020404" pitchFamily="49" charset="0"/>
              <a:buChar char="o"/>
            </a:pPr>
            <a:r>
              <a:rPr lang="en-US" dirty="0"/>
              <a:t>Bar charts, Heatmaps, Map Markers</a:t>
            </a:r>
          </a:p>
          <a:p>
            <a:endParaRPr lang="en-US" dirty="0"/>
          </a:p>
        </p:txBody>
      </p:sp>
      <p:sp>
        <p:nvSpPr>
          <p:cNvPr id="6" name="TextBox 5">
            <a:extLst>
              <a:ext uri="{FF2B5EF4-FFF2-40B4-BE49-F238E27FC236}">
                <a16:creationId xmlns:a16="http://schemas.microsoft.com/office/drawing/2014/main" id="{9AFEC6D0-6676-4195-9B3D-8D498AADEFAE}"/>
              </a:ext>
            </a:extLst>
          </p:cNvPr>
          <p:cNvSpPr txBox="1"/>
          <p:nvPr/>
        </p:nvSpPr>
        <p:spPr>
          <a:xfrm>
            <a:off x="205408" y="5869094"/>
            <a:ext cx="4817165" cy="369332"/>
          </a:xfrm>
          <a:prstGeom prst="rect">
            <a:avLst/>
          </a:prstGeom>
          <a:noFill/>
        </p:spPr>
        <p:txBody>
          <a:bodyPr wrap="square" rtlCol="0">
            <a:spAutoFit/>
          </a:bodyPr>
          <a:lstStyle/>
          <a:p>
            <a:r>
              <a:rPr lang="en-US" dirty="0">
                <a:hlinkClick r:id="rId2"/>
              </a:rPr>
              <a:t>Link to notebook on </a:t>
            </a:r>
            <a:r>
              <a:rPr lang="en-US" dirty="0" err="1">
                <a:hlinkClick r:id="rId2"/>
              </a:rPr>
              <a:t>Github</a:t>
            </a:r>
            <a:endParaRPr lang="en-US" dirty="0"/>
          </a:p>
        </p:txBody>
      </p:sp>
      <p:pic>
        <p:nvPicPr>
          <p:cNvPr id="8" name="Picture 7" descr="A map of a city&#10;&#10;Description automatically generated">
            <a:extLst>
              <a:ext uri="{FF2B5EF4-FFF2-40B4-BE49-F238E27FC236}">
                <a16:creationId xmlns:a16="http://schemas.microsoft.com/office/drawing/2014/main" id="{1A2396C2-B371-F6BF-6D12-9A17E8F488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974" y="4133645"/>
            <a:ext cx="3092725" cy="1504569"/>
          </a:xfrm>
          <a:prstGeom prst="rect">
            <a:avLst/>
          </a:prstGeom>
        </p:spPr>
      </p:pic>
      <p:pic>
        <p:nvPicPr>
          <p:cNvPr id="10" name="Picture 9" descr="A graph with blue dots&#10;&#10;Description automatically generated">
            <a:extLst>
              <a:ext uri="{FF2B5EF4-FFF2-40B4-BE49-F238E27FC236}">
                <a16:creationId xmlns:a16="http://schemas.microsoft.com/office/drawing/2014/main" id="{C6C1DD73-5D4C-9006-96AA-1E0BF96419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434" y="4133644"/>
            <a:ext cx="3370195" cy="1674936"/>
          </a:xfrm>
          <a:prstGeom prst="rect">
            <a:avLst/>
          </a:prstGeom>
        </p:spPr>
      </p:pic>
      <p:pic>
        <p:nvPicPr>
          <p:cNvPr id="12" name="Picture 11" descr="A map of a mountain range&#10;&#10;Description automatically generated">
            <a:extLst>
              <a:ext uri="{FF2B5EF4-FFF2-40B4-BE49-F238E27FC236}">
                <a16:creationId xmlns:a16="http://schemas.microsoft.com/office/drawing/2014/main" id="{6692E474-C672-D936-A3F7-7290745CA9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0832" y="4133644"/>
            <a:ext cx="3092725" cy="1500275"/>
          </a:xfrm>
          <a:prstGeom prst="rect">
            <a:avLst/>
          </a:prstGeom>
        </p:spPr>
      </p:pic>
    </p:spTree>
    <p:extLst>
      <p:ext uri="{BB962C8B-B14F-4D97-AF65-F5344CB8AC3E}">
        <p14:creationId xmlns:p14="http://schemas.microsoft.com/office/powerpoint/2010/main" val="3794439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0CE33-7D3A-66F1-DF2D-1012619A3DA4}"/>
              </a:ext>
            </a:extLst>
          </p:cNvPr>
          <p:cNvSpPr>
            <a:spLocks noGrp="1"/>
          </p:cNvSpPr>
          <p:nvPr>
            <p:ph type="title"/>
          </p:nvPr>
        </p:nvSpPr>
        <p:spPr/>
        <p:txBody>
          <a:bodyPr/>
          <a:lstStyle/>
          <a:p>
            <a:r>
              <a:rPr lang="en-US" dirty="0"/>
              <a:t>Exploratory Data Analysis</a:t>
            </a:r>
          </a:p>
        </p:txBody>
      </p:sp>
      <p:sp>
        <p:nvSpPr>
          <p:cNvPr id="3" name="Content Placeholder 2">
            <a:extLst>
              <a:ext uri="{FF2B5EF4-FFF2-40B4-BE49-F238E27FC236}">
                <a16:creationId xmlns:a16="http://schemas.microsoft.com/office/drawing/2014/main" id="{0C0D83B2-8189-CC29-0FBF-3142184884E6}"/>
              </a:ext>
            </a:extLst>
          </p:cNvPr>
          <p:cNvSpPr>
            <a:spLocks noGrp="1"/>
          </p:cNvSpPr>
          <p:nvPr>
            <p:ph idx="1"/>
          </p:nvPr>
        </p:nvSpPr>
        <p:spPr>
          <a:xfrm>
            <a:off x="1097280" y="1845734"/>
            <a:ext cx="5522181" cy="4170753"/>
          </a:xfrm>
        </p:spPr>
        <p:txBody>
          <a:bodyPr>
            <a:normAutofit/>
          </a:bodyPr>
          <a:lstStyle/>
          <a:p>
            <a:r>
              <a:rPr lang="en-US" dirty="0"/>
              <a:t>Under-energized and Underutilized</a:t>
            </a:r>
          </a:p>
          <a:p>
            <a:r>
              <a:rPr lang="en-US" sz="1600" dirty="0"/>
              <a:t>Looking at the daily energy requirements across the globe we can see that there are areas with large populations who are not getting enough clean energy, creating a market for those who can fill that demand.</a:t>
            </a:r>
          </a:p>
          <a:p>
            <a:pPr marL="0" indent="0">
              <a:buNone/>
            </a:pPr>
            <a:endParaRPr lang="en-US" sz="1600" dirty="0"/>
          </a:p>
          <a:p>
            <a:r>
              <a:rPr lang="en-US" sz="1600" dirty="0"/>
              <a:t>In the map to the right, notice the heatmap markers, and the lack of operational nuclear power plants in proximity.</a:t>
            </a:r>
          </a:p>
          <a:p>
            <a:endParaRPr lang="en-US" sz="1600" dirty="0"/>
          </a:p>
          <a:p>
            <a:r>
              <a:rPr lang="en-US" sz="1600" dirty="0"/>
              <a:t>Furthermore, look at the lack of nuclear power in ALL of Africa, a continent of about 1.4 Billion people.</a:t>
            </a:r>
          </a:p>
          <a:p>
            <a:pPr marL="0" indent="0">
              <a:buNone/>
            </a:pPr>
            <a:endParaRPr lang="en-US" sz="1600" dirty="0"/>
          </a:p>
        </p:txBody>
      </p:sp>
      <p:pic>
        <p:nvPicPr>
          <p:cNvPr id="5" name="Picture 4" descr="A map of africa with different colored spots&#10;&#10;Description automatically generated">
            <a:extLst>
              <a:ext uri="{FF2B5EF4-FFF2-40B4-BE49-F238E27FC236}">
                <a16:creationId xmlns:a16="http://schemas.microsoft.com/office/drawing/2014/main" id="{B91C79C8-4DF9-B5C1-AD9D-966618BAAE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2735" y="1941444"/>
            <a:ext cx="4521959" cy="4260574"/>
          </a:xfrm>
          <a:prstGeom prst="rect">
            <a:avLst/>
          </a:prstGeom>
        </p:spPr>
      </p:pic>
      <p:sp>
        <p:nvSpPr>
          <p:cNvPr id="9" name="TextBox 8">
            <a:extLst>
              <a:ext uri="{FF2B5EF4-FFF2-40B4-BE49-F238E27FC236}">
                <a16:creationId xmlns:a16="http://schemas.microsoft.com/office/drawing/2014/main" id="{47F20C36-46E7-7EEA-8F8D-E602D507ECD9}"/>
              </a:ext>
            </a:extLst>
          </p:cNvPr>
          <p:cNvSpPr txBox="1"/>
          <p:nvPr/>
        </p:nvSpPr>
        <p:spPr>
          <a:xfrm>
            <a:off x="152400" y="5885695"/>
            <a:ext cx="4817165" cy="369332"/>
          </a:xfrm>
          <a:prstGeom prst="rect">
            <a:avLst/>
          </a:prstGeom>
          <a:noFill/>
        </p:spPr>
        <p:txBody>
          <a:bodyPr wrap="square" rtlCol="0">
            <a:spAutoFit/>
          </a:bodyPr>
          <a:lstStyle/>
          <a:p>
            <a:r>
              <a:rPr lang="en-US" dirty="0">
                <a:hlinkClick r:id="rId3"/>
              </a:rPr>
              <a:t>Code to Heatmap and Marker overlay</a:t>
            </a:r>
            <a:endParaRPr lang="en-US" dirty="0"/>
          </a:p>
        </p:txBody>
      </p:sp>
    </p:spTree>
    <p:extLst>
      <p:ext uri="{BB962C8B-B14F-4D97-AF65-F5344CB8AC3E}">
        <p14:creationId xmlns:p14="http://schemas.microsoft.com/office/powerpoint/2010/main" val="2963925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4EB11-EACF-3322-7B5D-89B1AEF977A1}"/>
              </a:ext>
            </a:extLst>
          </p:cNvPr>
          <p:cNvSpPr>
            <a:spLocks noGrp="1"/>
          </p:cNvSpPr>
          <p:nvPr>
            <p:ph type="title"/>
          </p:nvPr>
        </p:nvSpPr>
        <p:spPr/>
        <p:txBody>
          <a:bodyPr/>
          <a:lstStyle/>
          <a:p>
            <a:r>
              <a:rPr lang="en-US" dirty="0"/>
              <a:t>Exploratory Data Analysis</a:t>
            </a:r>
          </a:p>
        </p:txBody>
      </p:sp>
      <p:sp>
        <p:nvSpPr>
          <p:cNvPr id="3" name="Content Placeholder 2">
            <a:extLst>
              <a:ext uri="{FF2B5EF4-FFF2-40B4-BE49-F238E27FC236}">
                <a16:creationId xmlns:a16="http://schemas.microsoft.com/office/drawing/2014/main" id="{7768C23E-8ABB-30F9-1D00-CDB48DE59A5A}"/>
              </a:ext>
            </a:extLst>
          </p:cNvPr>
          <p:cNvSpPr>
            <a:spLocks noGrp="1"/>
          </p:cNvSpPr>
          <p:nvPr>
            <p:ph idx="1"/>
          </p:nvPr>
        </p:nvSpPr>
        <p:spPr>
          <a:xfrm>
            <a:off x="1143663" y="1737361"/>
            <a:ext cx="4569152" cy="2967162"/>
          </a:xfrm>
        </p:spPr>
        <p:txBody>
          <a:bodyPr>
            <a:normAutofit/>
          </a:bodyPr>
          <a:lstStyle/>
          <a:p>
            <a:r>
              <a:rPr lang="en-US" dirty="0"/>
              <a:t>A global shortage even in ‘developed’ countries</a:t>
            </a:r>
          </a:p>
          <a:p>
            <a:endParaRPr lang="en-US" dirty="0"/>
          </a:p>
          <a:p>
            <a:r>
              <a:rPr lang="en-US" sz="1800" b="0" i="0" dirty="0">
                <a:solidFill>
                  <a:schemeClr val="tx1"/>
                </a:solidFill>
                <a:effectLst/>
              </a:rPr>
              <a:t>As the demand for sustainable and eco-friendly energy solutions intensifies, the necessity for expanding nuclear power has become increasingly urgent. This presents a significant opportunity waiting to be capitalized upon by those willing to take the initiative.</a:t>
            </a:r>
            <a:endParaRPr lang="en-US" sz="1800" dirty="0">
              <a:solidFill>
                <a:schemeClr val="tx1"/>
              </a:solidFill>
            </a:endParaRPr>
          </a:p>
        </p:txBody>
      </p:sp>
      <p:pic>
        <p:nvPicPr>
          <p:cNvPr id="5" name="Picture 4" descr="Coins stacked coins with a jar of coins and a jar of coins with a plant growing out of them&#10;&#10;Description automatically generated">
            <a:extLst>
              <a:ext uri="{FF2B5EF4-FFF2-40B4-BE49-F238E27FC236}">
                <a16:creationId xmlns:a16="http://schemas.microsoft.com/office/drawing/2014/main" id="{C1961698-A4DA-57E4-D360-6B2E3E5813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9187" y="2442494"/>
            <a:ext cx="5123092" cy="3201934"/>
          </a:xfrm>
          <a:prstGeom prst="rect">
            <a:avLst/>
          </a:prstGeom>
        </p:spPr>
      </p:pic>
    </p:spTree>
    <p:extLst>
      <p:ext uri="{BB962C8B-B14F-4D97-AF65-F5344CB8AC3E}">
        <p14:creationId xmlns:p14="http://schemas.microsoft.com/office/powerpoint/2010/main" val="1457382472"/>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docProps/app.xml><?xml version="1.0" encoding="utf-8"?>
<Properties xmlns="http://schemas.openxmlformats.org/officeDocument/2006/extended-properties" xmlns:vt="http://schemas.openxmlformats.org/officeDocument/2006/docPropsVTypes">
  <Template>TM02900769[[fn=Retrospect]]</Template>
  <TotalTime>242</TotalTime>
  <Words>1540</Words>
  <Application>Microsoft Office PowerPoint</Application>
  <PresentationFormat>Widescreen</PresentationFormat>
  <Paragraphs>107</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-apple-system</vt:lpstr>
      <vt:lpstr>Calibri</vt:lpstr>
      <vt:lpstr>Calibri Light</vt:lpstr>
      <vt:lpstr>Courier New</vt:lpstr>
      <vt:lpstr>Wingdings</vt:lpstr>
      <vt:lpstr>Retrospect</vt:lpstr>
      <vt:lpstr>Nuclear Power Plants</vt:lpstr>
      <vt:lpstr>Outline</vt:lpstr>
      <vt:lpstr>Executive Summary</vt:lpstr>
      <vt:lpstr>Introduction</vt:lpstr>
      <vt:lpstr>Problem Statement</vt:lpstr>
      <vt:lpstr>Methodology</vt:lpstr>
      <vt:lpstr>Data Collection, Cleaning and Preprocessing</vt:lpstr>
      <vt:lpstr>Exploratory Data Analysis</vt:lpstr>
      <vt:lpstr>Exploratory Data Analysis</vt:lpstr>
      <vt:lpstr>Exploratory Data Analysis</vt:lpstr>
      <vt:lpstr>Exploratory Data Analysis</vt:lpstr>
      <vt:lpstr>Daily nuclear capacity per capital by country</vt:lpstr>
      <vt:lpstr>Daily nuclear capacity per capital by country</vt:lpstr>
      <vt:lpstr>Potential Sites for Nuclear Power Plants</vt:lpstr>
      <vt:lpstr>Potential Site Considerations</vt:lpstr>
      <vt:lpstr>Pyramid Lake, Nevada</vt:lpstr>
      <vt:lpstr>Lake Tahoe</vt:lpstr>
      <vt:lpstr>Ray Roberts Lake, TX</vt:lpstr>
      <vt:lpstr>Lake Livingston, TX</vt:lpstr>
      <vt:lpstr>Gainesville, GA</vt:lpstr>
      <vt:lpstr>Round Valley, NJ</vt:lpstr>
      <vt:lpstr>Conclusion</vt:lpstr>
      <vt:lpstr>An Opportunity for Immense Growth</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Nuclear Power Plants</dc:title>
  <dc:creator>Ramon Tomzer</dc:creator>
  <cp:lastModifiedBy>Ramon Tomzer</cp:lastModifiedBy>
  <cp:revision>2</cp:revision>
  <dcterms:created xsi:type="dcterms:W3CDTF">2023-09-08T16:40:36Z</dcterms:created>
  <dcterms:modified xsi:type="dcterms:W3CDTF">2023-09-08T20:45:33Z</dcterms:modified>
</cp:coreProperties>
</file>

<file path=docProps/thumbnail.jpeg>
</file>